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73" r:id="rId6"/>
    <p:sldId id="323" r:id="rId7"/>
    <p:sldId id="260" r:id="rId8"/>
    <p:sldId id="275" r:id="rId9"/>
    <p:sldId id="276" r:id="rId10"/>
    <p:sldId id="262" r:id="rId11"/>
    <p:sldId id="277" r:id="rId12"/>
    <p:sldId id="278" r:id="rId13"/>
    <p:sldId id="279" r:id="rId14"/>
    <p:sldId id="263" r:id="rId15"/>
    <p:sldId id="280" r:id="rId16"/>
    <p:sldId id="281" r:id="rId17"/>
    <p:sldId id="282" r:id="rId18"/>
    <p:sldId id="264" r:id="rId19"/>
    <p:sldId id="283" r:id="rId20"/>
    <p:sldId id="284" r:id="rId21"/>
    <p:sldId id="285" r:id="rId22"/>
    <p:sldId id="286" r:id="rId23"/>
    <p:sldId id="322" r:id="rId24"/>
    <p:sldId id="300" r:id="rId25"/>
    <p:sldId id="321" r:id="rId26"/>
    <p:sldId id="320" r:id="rId27"/>
    <p:sldId id="268" r:id="rId28"/>
    <p:sldId id="324" r:id="rId29"/>
    <p:sldId id="325" r:id="rId30"/>
    <p:sldId id="327" r:id="rId31"/>
    <p:sldId id="326" r:id="rId32"/>
    <p:sldId id="314" r:id="rId33"/>
    <p:sldId id="316" r:id="rId34"/>
    <p:sldId id="269" r:id="rId35"/>
    <p:sldId id="271" r:id="rId36"/>
    <p:sldId id="272" r:id="rId37"/>
    <p:sldId id="270" r:id="rId38"/>
  </p:sldIdLst>
  <p:sldSz cx="9144000" cy="6858000" type="screen4x3"/>
  <p:notesSz cx="6797675" cy="98742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3399FF"/>
    <a:srgbClr val="FF6699"/>
    <a:srgbClr val="008000"/>
    <a:srgbClr val="FF0000"/>
    <a:srgbClr val="00FFFF"/>
    <a:srgbClr val="00FF00"/>
    <a:srgbClr val="FF6600"/>
    <a:srgbClr val="99CC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709" autoAdjust="0"/>
  </p:normalViewPr>
  <p:slideViewPr>
    <p:cSldViewPr>
      <p:cViewPr>
        <p:scale>
          <a:sx n="90" d="100"/>
          <a:sy n="90" d="100"/>
        </p:scale>
        <p:origin x="-59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10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3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4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4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5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1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rgbClr val="FFFF00"/>
              </a:solidFill>
            </c:spPr>
          </c:dPt>
          <c:dPt>
            <c:idx val="1"/>
            <c:bubble3D val="0"/>
            <c:explosion val="3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0.18968249926962849"/>
                  <c:y val="0.1387651101634259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 4651</a:t>
                    </a:r>
                    <a:r>
                      <a:rPr lang="ru-RU" baseline="0" dirty="0" smtClean="0"/>
                      <a:t>,953</a:t>
                    </a:r>
                    <a:endParaRPr lang="ru-RU" dirty="0" smtClean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8291668542384"/>
                      <c:h val="0.25717511073445015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Собственные</a:t>
                    </a:r>
                  </a:p>
                  <a:p>
                    <a:r>
                      <a:rPr lang="ru-RU" dirty="0" smtClean="0"/>
                      <a:t>19088,164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FF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8"/>
            <c:invertIfNegative val="0"/>
            <c:bubble3D val="0"/>
            <c:spPr>
              <a:solidFill>
                <a:srgbClr val="C00000"/>
              </a:solidFill>
            </c:spPr>
          </c:dPt>
          <c:dLbls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1">
                  <c:v>Национальная оборона деятельность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Культура и кинематография</c:v>
                </c:pt>
                <c:pt idx="6">
                  <c:v>Общегосударственные вопросы</c:v>
                </c:pt>
                <c:pt idx="7">
                  <c:v>Физическая культура и спорт</c:v>
                </c:pt>
                <c:pt idx="8">
                  <c:v>Межбюджетные трансферты бюджетам субъектов РФ и муниципальных образований общего характера</c:v>
                </c:pt>
                <c:pt idx="9">
                  <c:v>Социальная политика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1">
                  <c:v>406.56400000000002</c:v>
                </c:pt>
                <c:pt idx="2">
                  <c:v>3157.855</c:v>
                </c:pt>
                <c:pt idx="3">
                  <c:v>2745.1370000000002</c:v>
                </c:pt>
                <c:pt idx="4">
                  <c:v>200</c:v>
                </c:pt>
                <c:pt idx="5">
                  <c:v>2499.4</c:v>
                </c:pt>
                <c:pt idx="6">
                  <c:v>14431.161</c:v>
                </c:pt>
                <c:pt idx="7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4189440"/>
        <c:axId val="134190976"/>
        <c:axId val="0"/>
      </c:bar3DChart>
      <c:catAx>
        <c:axId val="134189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4190976"/>
        <c:crosses val="autoZero"/>
        <c:auto val="1"/>
        <c:lblAlgn val="ctr"/>
        <c:lblOffset val="100"/>
        <c:noMultiLvlLbl val="0"/>
      </c:catAx>
      <c:valAx>
        <c:axId val="1341909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34189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>
        <c:manualLayout>
          <c:layoutTarget val="inner"/>
          <c:xMode val="edge"/>
          <c:yMode val="edge"/>
          <c:x val="0.13697322374176912"/>
          <c:y val="1.6836199685282379E-2"/>
          <c:w val="0.83967260671363453"/>
          <c:h val="0.452852233403638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Lbls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 и кинематография</c:v>
                </c:pt>
                <c:pt idx="5">
                  <c:v>Национальная безопасность</c:v>
                </c:pt>
                <c:pt idx="6">
                  <c:v>Физическая культура и спорт</c:v>
                </c:pt>
                <c:pt idx="7">
                  <c:v>Межбюджетные трансферты бюджетам субъектов РФ и муниципальных образований общего характера</c:v>
                </c:pt>
                <c:pt idx="8">
                  <c:v>условно утвержденные расходы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14431161</c:v>
                </c:pt>
                <c:pt idx="1">
                  <c:v>443.84399999999999</c:v>
                </c:pt>
                <c:pt idx="2">
                  <c:v>3077.9290000000001</c:v>
                </c:pt>
                <c:pt idx="3">
                  <c:v>2196.3470000000002</c:v>
                </c:pt>
                <c:pt idx="4">
                  <c:v>2499.4</c:v>
                </c:pt>
                <c:pt idx="5">
                  <c:v>200</c:v>
                </c:pt>
                <c:pt idx="6">
                  <c:v>300</c:v>
                </c:pt>
                <c:pt idx="8">
                  <c:v>580.928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105344"/>
        <c:axId val="48106880"/>
        <c:axId val="0"/>
      </c:bar3DChart>
      <c:catAx>
        <c:axId val="4810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106880"/>
        <c:crosses val="autoZero"/>
        <c:auto val="1"/>
        <c:lblAlgn val="ctr"/>
        <c:lblOffset val="100"/>
        <c:noMultiLvlLbl val="0"/>
      </c:catAx>
      <c:valAx>
        <c:axId val="4810688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48105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6699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8"/>
              <c:tx>
                <c:rich>
                  <a:bodyPr/>
                  <a:lstStyle/>
                  <a:p>
                    <a:r>
                      <a:rPr lang="ru-RU" smtClean="0"/>
                      <a:t>1056,650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 и кинематография</c:v>
                </c:pt>
                <c:pt idx="5">
                  <c:v>Национальная безопасность</c:v>
                </c:pt>
                <c:pt idx="6">
                  <c:v>Физическая культура и спорт</c:v>
                </c:pt>
                <c:pt idx="7">
                  <c:v>Межбюджетные трансферты бюджетам субъектов РФ и муниципальных образований общего характера</c:v>
                </c:pt>
                <c:pt idx="8">
                  <c:v>Условно утвержденные расходы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14431.161</c:v>
                </c:pt>
                <c:pt idx="1">
                  <c:v>459.45400000000001</c:v>
                </c:pt>
                <c:pt idx="2">
                  <c:v>3008.4290000000001</c:v>
                </c:pt>
                <c:pt idx="3">
                  <c:v>2635.4259999999999</c:v>
                </c:pt>
                <c:pt idx="4">
                  <c:v>2499.4</c:v>
                </c:pt>
                <c:pt idx="5">
                  <c:v>200</c:v>
                </c:pt>
                <c:pt idx="6">
                  <c:v>300</c:v>
                </c:pt>
                <c:pt idx="8">
                  <c:v>1214.443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4299008"/>
        <c:axId val="134300800"/>
        <c:axId val="0"/>
      </c:bar3DChart>
      <c:catAx>
        <c:axId val="13429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4300800"/>
        <c:crosses val="autoZero"/>
        <c:auto val="1"/>
        <c:lblAlgn val="ctr"/>
        <c:lblOffset val="100"/>
        <c:noMultiLvlLbl val="0"/>
      </c:catAx>
      <c:valAx>
        <c:axId val="13430080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34299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</a:t>
                    </a:r>
                    <a:r>
                      <a:rPr lang="ru-RU" baseline="0" dirty="0" smtClean="0"/>
                      <a:t> 4012,166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Собственные 19717,443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spPr>
            <a:solidFill>
              <a:srgbClr val="00B050"/>
            </a:solidFill>
          </c:spPr>
          <c:explosion val="1"/>
          <c:dPt>
            <c:idx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</a:t>
                    </a:r>
                    <a:r>
                      <a:rPr lang="ru-RU" baseline="0" dirty="0" smtClean="0"/>
                      <a:t> 3772,086</a:t>
                    </a:r>
                    <a:endParaRPr lang="ru-RU" dirty="0" smtClean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err="1" smtClean="0"/>
                      <a:t>Собствен-ные</a:t>
                    </a:r>
                    <a:r>
                      <a:rPr lang="ru-RU" baseline="0" dirty="0" smtClean="0"/>
                      <a:t> 20976,227</a:t>
                    </a:r>
                    <a:endParaRPr lang="ru-RU" dirty="0" smtClean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359">
          <a:noFill/>
        </a:ln>
      </c:spPr>
    </c:sideWall>
    <c:backWall>
      <c:thickness val="0"/>
      <c:spPr>
        <a:noFill/>
        <a:ln w="25359">
          <a:noFill/>
        </a:ln>
      </c:spPr>
    </c:backWall>
    <c:plotArea>
      <c:layout>
        <c:manualLayout>
          <c:layoutTarget val="inner"/>
          <c:xMode val="edge"/>
          <c:yMode val="edge"/>
          <c:x val="3.2234827468155688E-2"/>
          <c:y val="1.9701919353397332E-3"/>
          <c:w val="0.55912689324629028"/>
          <c:h val="0.940574118020871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  <a:ln w="0"/>
            </c:spPr>
          </c:dPt>
          <c:dPt>
            <c:idx val="5"/>
            <c:bubble3D val="0"/>
            <c:spPr>
              <a:solidFill>
                <a:srgbClr val="FF66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6775,491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1578,32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01913610124073E-2"/>
                  <c:y val="0.1872695137571864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4911,927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2364,133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2927,645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370,00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107,337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53,311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6699"/>
              </a:solidFill>
              <a:ln w="25318">
                <a:noFill/>
              </a:ln>
            </c:spPr>
            <c:txPr>
              <a:bodyPr/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 активов</c:v>
                </c:pt>
                <c:pt idx="6">
                  <c:v>Штрафы, санкции</c:v>
                </c:pt>
                <c:pt idx="7">
                  <c:v>налог на совокупный доход</c:v>
                </c:pt>
                <c:pt idx="8">
                  <c:v>прочее неналоговое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6775.491</c:v>
                </c:pt>
                <c:pt idx="1">
                  <c:v>1578.32</c:v>
                </c:pt>
                <c:pt idx="2">
                  <c:v>4911.9269999999997</c:v>
                </c:pt>
                <c:pt idx="3">
                  <c:v>2364.1329999999998</c:v>
                </c:pt>
                <c:pt idx="4">
                  <c:v>2927.645</c:v>
                </c:pt>
                <c:pt idx="5">
                  <c:v>370</c:v>
                </c:pt>
                <c:pt idx="6">
                  <c:v>0</c:v>
                </c:pt>
                <c:pt idx="7">
                  <c:v>107.337</c:v>
                </c:pt>
                <c:pt idx="8">
                  <c:v>53.311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211240836274781"/>
          <c:y val="1.0864751616010168E-3"/>
          <c:w val="0.33442432327143518"/>
          <c:h val="0.98521670919760507"/>
        </c:manualLayout>
      </c:layout>
      <c:overlay val="0"/>
      <c:spPr>
        <a:effectLst>
          <a:outerShdw blurRad="50800" dist="50800" dir="5400000" algn="ctr" rotWithShape="0">
            <a:srgbClr val="000000"/>
          </a:outerShdw>
        </a:effectLst>
      </c:spPr>
    </c:legend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24"/>
            <c:spPr>
              <a:gradFill rotWithShape="1">
                <a:gsLst>
                  <a:gs pos="0">
                    <a:schemeClr val="accent1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1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1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1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1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1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2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2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2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2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2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3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3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3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3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3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5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5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5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5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5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6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6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6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7476,869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1598,456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5045,739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2391,798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2927,645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113,625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53,311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</c:v>
                </c:pt>
                <c:pt idx="6">
                  <c:v>Налог на совокупный доход</c:v>
                </c:pt>
                <c:pt idx="7">
                  <c:v>Прочие неналоговые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7476.8689999999997</c:v>
                </c:pt>
                <c:pt idx="1">
                  <c:v>1598.4559999999999</c:v>
                </c:pt>
                <c:pt idx="2">
                  <c:v>5045.7389999999996</c:v>
                </c:pt>
                <c:pt idx="3">
                  <c:v>2391.7979999999998</c:v>
                </c:pt>
                <c:pt idx="4">
                  <c:v>2927.645</c:v>
                </c:pt>
                <c:pt idx="5">
                  <c:v>110</c:v>
                </c:pt>
                <c:pt idx="6">
                  <c:v>113.625</c:v>
                </c:pt>
                <c:pt idx="7">
                  <c:v>53.311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24"/>
            <c:spPr>
              <a:solidFill>
                <a:srgbClr val="FF0066"/>
              </a:solidFill>
            </c:spPr>
          </c:dPt>
          <c:dPt>
            <c:idx val="1"/>
            <c:bubble3D val="0"/>
            <c:spPr>
              <a:solidFill>
                <a:srgbClr val="CC33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  <a:ln w="0"/>
            </c:spPr>
          </c:dPt>
          <c:dPt>
            <c:idx val="5"/>
            <c:bubble3D val="0"/>
            <c:spPr>
              <a:solidFill>
                <a:srgbClr val="FF6699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8068,84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2100,742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5175,367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2420,076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1949,940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119,99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53,311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6699"/>
              </a:solidFill>
              <a:ln w="25318"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</c:v>
                </c:pt>
                <c:pt idx="6">
                  <c:v>Налог на совокупный доход</c:v>
                </c:pt>
                <c:pt idx="7">
                  <c:v>Прочие неналоговые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8068.84</c:v>
                </c:pt>
                <c:pt idx="1">
                  <c:v>2100.7420000000002</c:v>
                </c:pt>
                <c:pt idx="2">
                  <c:v>5175.3670000000002</c:v>
                </c:pt>
                <c:pt idx="3">
                  <c:v>2420.076</c:v>
                </c:pt>
                <c:pt idx="4">
                  <c:v>2927.645</c:v>
                </c:pt>
                <c:pt idx="5">
                  <c:v>50</c:v>
                </c:pt>
                <c:pt idx="6">
                  <c:v>119.99</c:v>
                </c:pt>
                <c:pt idx="7">
                  <c:v>53.311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9">
          <a:noFill/>
        </a:ln>
      </c:spPr>
    </c:plotArea>
    <c:legend>
      <c:legendPos val="r"/>
      <c:layout>
        <c:manualLayout>
          <c:xMode val="edge"/>
          <c:yMode val="edge"/>
          <c:x val="0.68659811826370298"/>
          <c:y val="4.6541994750656172E-2"/>
          <c:w val="0.30440637948742189"/>
          <c:h val="0.9069160104986876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3686397997523E-2"/>
          <c:y val="4.4900127203699645E-2"/>
          <c:w val="0.91880695108606536"/>
          <c:h val="0.76661449642388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406,564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104,598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4140,791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406.56400000000002</c:v>
                </c:pt>
                <c:pt idx="1">
                  <c:v>104.598</c:v>
                </c:pt>
                <c:pt idx="2">
                  <c:v>4140.7910000000002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5752704"/>
        <c:axId val="45754240"/>
      </c:barChart>
      <c:catAx>
        <c:axId val="4575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754240"/>
        <c:crosses val="autoZero"/>
        <c:auto val="1"/>
        <c:lblAlgn val="ctr"/>
        <c:lblOffset val="100"/>
        <c:noMultiLvlLbl val="0"/>
      </c:catAx>
      <c:valAx>
        <c:axId val="4575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75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06532789436219E-2"/>
          <c:y val="9.1094881405490019E-2"/>
          <c:w val="0.90749393469887718"/>
          <c:h val="0.705186484461977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443,844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48,650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3519,672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443.84399999999999</c:v>
                </c:pt>
                <c:pt idx="1">
                  <c:v>48.65</c:v>
                </c:pt>
                <c:pt idx="2">
                  <c:v>3519.672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116032"/>
        <c:axId val="127117568"/>
      </c:barChart>
      <c:catAx>
        <c:axId val="12711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117568"/>
        <c:crosses val="autoZero"/>
        <c:auto val="1"/>
        <c:lblAlgn val="ctr"/>
        <c:lblOffset val="100"/>
        <c:noMultiLvlLbl val="0"/>
      </c:catAx>
      <c:valAx>
        <c:axId val="12711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11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459,454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3312,632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459.45400000000001</c:v>
                </c:pt>
                <c:pt idx="1">
                  <c:v>0</c:v>
                </c:pt>
                <c:pt idx="2">
                  <c:v>3312.6320000000001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8025984"/>
        <c:axId val="48027520"/>
      </c:barChart>
      <c:catAx>
        <c:axId val="4802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27520"/>
        <c:crosses val="autoZero"/>
        <c:auto val="1"/>
        <c:lblAlgn val="ctr"/>
        <c:lblOffset val="100"/>
        <c:noMultiLvlLbl val="0"/>
      </c:catAx>
      <c:valAx>
        <c:axId val="4802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2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8E04BC-FC94-4C2A-BCF6-9B9B1EB210B4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15C66B-1806-4401-959D-9499E9C846FE}">
      <dgm:prSet phldrT="[Текст]" custT="1"/>
      <dgm:spPr/>
      <dgm:t>
        <a:bodyPr/>
        <a:lstStyle/>
        <a:p>
          <a:r>
            <a:rPr lang="ru-RU" sz="2000" dirty="0" smtClean="0"/>
            <a:t>Доходы бюджета</a:t>
          </a:r>
          <a:endParaRPr lang="ru-RU" sz="2000" dirty="0"/>
        </a:p>
      </dgm:t>
    </dgm:pt>
    <dgm:pt modelId="{A832A142-7CBF-42BF-9445-D9F40309ADCB}" type="parTrans" cxnId="{133FE91A-9C5E-4609-A699-A37877E658BA}">
      <dgm:prSet/>
      <dgm:spPr/>
      <dgm:t>
        <a:bodyPr/>
        <a:lstStyle/>
        <a:p>
          <a:endParaRPr lang="ru-RU"/>
        </a:p>
      </dgm:t>
    </dgm:pt>
    <dgm:pt modelId="{D10DCCCB-FAB8-4DBF-AE7E-4A51A0BACC5D}" type="sibTrans" cxnId="{133FE91A-9C5E-4609-A699-A37877E658BA}">
      <dgm:prSet/>
      <dgm:spPr/>
      <dgm:t>
        <a:bodyPr/>
        <a:lstStyle/>
        <a:p>
          <a:endParaRPr lang="ru-RU" dirty="0"/>
        </a:p>
      </dgm:t>
    </dgm:pt>
    <dgm:pt modelId="{A460D862-DFF9-46F0-9C75-9133B44EA696}">
      <dgm:prSet phldrT="[Текст]" custT="1"/>
      <dgm:spPr/>
      <dgm:t>
        <a:bodyPr/>
        <a:lstStyle/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dirty="0" smtClean="0"/>
            <a:t>Поступления от уплаты налогов, установленных Налоговым кодексом РФ, например:</a:t>
          </a:r>
        </a:p>
        <a:p>
          <a:pPr algn="just"/>
          <a:r>
            <a:rPr lang="ru-RU" sz="1400" i="1" dirty="0" smtClean="0"/>
            <a:t>- налог на доходы физических лиц;</a:t>
          </a:r>
        </a:p>
        <a:p>
          <a:pPr algn="just"/>
          <a:r>
            <a:rPr lang="ru-RU" sz="1400" i="1" dirty="0" smtClean="0"/>
            <a:t>- акцизы;</a:t>
          </a:r>
        </a:p>
        <a:p>
          <a:pPr algn="just"/>
          <a:r>
            <a:rPr lang="ru-RU" sz="1400" i="1" dirty="0" smtClean="0"/>
            <a:t>- Налог на имущество;</a:t>
          </a:r>
        </a:p>
        <a:p>
          <a:pPr algn="just"/>
          <a:r>
            <a:rPr lang="ru-RU" sz="1400" i="1" dirty="0" smtClean="0"/>
            <a:t>- Земельный налог;</a:t>
          </a:r>
        </a:p>
        <a:p>
          <a:pPr algn="just"/>
          <a:endParaRPr lang="ru-RU" sz="1400" i="1" dirty="0" smtClean="0"/>
        </a:p>
        <a:p>
          <a:pPr algn="just"/>
          <a:endParaRPr lang="ru-RU" sz="1400" i="1" dirty="0"/>
        </a:p>
      </dgm:t>
    </dgm:pt>
    <dgm:pt modelId="{934D53DA-3E81-4A06-A631-43B32D375DC0}" type="parTrans" cxnId="{D202A412-97C9-4BD3-9B5A-7D0F63528073}">
      <dgm:prSet/>
      <dgm:spPr/>
      <dgm:t>
        <a:bodyPr/>
        <a:lstStyle/>
        <a:p>
          <a:endParaRPr lang="ru-RU"/>
        </a:p>
      </dgm:t>
    </dgm:pt>
    <dgm:pt modelId="{33C701F1-AEF3-435C-A741-4513DF34932D}" type="sibTrans" cxnId="{D202A412-97C9-4BD3-9B5A-7D0F63528073}">
      <dgm:prSet/>
      <dgm:spPr/>
      <dgm:t>
        <a:bodyPr/>
        <a:lstStyle/>
        <a:p>
          <a:endParaRPr lang="ru-RU"/>
        </a:p>
      </dgm:t>
    </dgm:pt>
    <dgm:pt modelId="{3F278840-0E73-4209-9129-702454102E29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/>
          <a:r>
            <a:rPr lang="ru-RU" sz="1400" i="1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algn="just"/>
          <a:r>
            <a:rPr lang="ru-RU" sz="1400" i="1" dirty="0" smtClean="0"/>
            <a:t>- доходы от использования муниципального имущества;</a:t>
          </a:r>
        </a:p>
        <a:p>
          <a:pPr algn="just"/>
          <a:r>
            <a:rPr lang="ru-RU" sz="1400" i="1" dirty="0" smtClean="0"/>
            <a:t>- платные услуги;</a:t>
          </a:r>
        </a:p>
        <a:p>
          <a:pPr algn="just"/>
          <a:r>
            <a:rPr lang="ru-RU" sz="1400" i="1" dirty="0" smtClean="0"/>
            <a:t>- доходы от продажи муниципального имущества;</a:t>
          </a:r>
        </a:p>
        <a:p>
          <a:pPr algn="just"/>
          <a:r>
            <a:rPr lang="ru-RU" sz="1400" i="1" dirty="0" smtClean="0"/>
            <a:t>- штрафы;</a:t>
          </a:r>
        </a:p>
        <a:p>
          <a:pPr algn="just"/>
          <a:r>
            <a:rPr lang="ru-RU" sz="1400" i="1" dirty="0" smtClean="0"/>
            <a:t>- другие. </a:t>
          </a:r>
          <a:endParaRPr lang="ru-RU" sz="1400" i="1" dirty="0"/>
        </a:p>
      </dgm:t>
    </dgm:pt>
    <dgm:pt modelId="{57D45059-ED1C-455B-B65F-D6597CC83635}" type="parTrans" cxnId="{C094789E-D487-4458-97A9-3B12F03EC64F}">
      <dgm:prSet/>
      <dgm:spPr/>
      <dgm:t>
        <a:bodyPr/>
        <a:lstStyle/>
        <a:p>
          <a:endParaRPr lang="ru-RU"/>
        </a:p>
      </dgm:t>
    </dgm:pt>
    <dgm:pt modelId="{B222A183-D7D8-4962-A126-27745DD19732}" type="sibTrans" cxnId="{C094789E-D487-4458-97A9-3B12F03EC64F}">
      <dgm:prSet/>
      <dgm:spPr/>
      <dgm:t>
        <a:bodyPr/>
        <a:lstStyle/>
        <a:p>
          <a:endParaRPr lang="ru-RU"/>
        </a:p>
      </dgm:t>
    </dgm:pt>
    <dgm:pt modelId="{A7025F86-5030-4A55-93EB-33C6807B0A46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algn="ctr"/>
          <a:r>
            <a:rPr lang="ru-RU" sz="1400" b="0" i="1" u="none" dirty="0" smtClean="0">
              <a:effectLst/>
            </a:rPr>
            <a:t>Поступления от бюджетов других уровней:</a:t>
          </a:r>
        </a:p>
        <a:p>
          <a:pPr algn="l"/>
          <a:r>
            <a:rPr lang="ru-RU" sz="1400" b="0" i="1" u="none" dirty="0" smtClean="0">
              <a:effectLst/>
            </a:rPr>
            <a:t>- дотации;</a:t>
          </a:r>
        </a:p>
        <a:p>
          <a:pPr algn="l"/>
          <a:r>
            <a:rPr lang="ru-RU" sz="1400" b="0" i="1" u="none" dirty="0" smtClean="0">
              <a:effectLst/>
            </a:rPr>
            <a:t>- субвенции;</a:t>
          </a:r>
        </a:p>
        <a:p>
          <a:pPr algn="l"/>
          <a:r>
            <a:rPr lang="ru-RU" sz="1400" b="0" i="1" u="none" dirty="0" smtClean="0">
              <a:effectLst/>
            </a:rPr>
            <a:t>- субсидии;</a:t>
          </a:r>
        </a:p>
        <a:p>
          <a:pPr algn="l"/>
          <a:r>
            <a:rPr lang="ru-RU" sz="1400" b="0" i="1" u="none" dirty="0" smtClean="0">
              <a:effectLst/>
            </a:rPr>
            <a:t>- иные межбюджетные трансферты;</a:t>
          </a:r>
        </a:p>
        <a:p>
          <a:pPr algn="l"/>
          <a:r>
            <a:rPr lang="ru-RU" sz="1400" b="0" i="1" u="none" dirty="0" smtClean="0">
              <a:effectLst/>
            </a:rPr>
            <a:t>- прочие безвозмездные поступления.</a:t>
          </a:r>
          <a:endParaRPr lang="ru-RU" sz="1400" b="0" i="1" u="none" dirty="0">
            <a:effectLst/>
          </a:endParaRPr>
        </a:p>
      </dgm:t>
    </dgm:pt>
    <dgm:pt modelId="{487A005E-9359-4322-B855-2B271AE2BDF6}" type="parTrans" cxnId="{39095565-9F4F-468D-B4FB-8515C8668653}">
      <dgm:prSet/>
      <dgm:spPr/>
      <dgm:t>
        <a:bodyPr/>
        <a:lstStyle/>
        <a:p>
          <a:endParaRPr lang="ru-RU"/>
        </a:p>
      </dgm:t>
    </dgm:pt>
    <dgm:pt modelId="{6CB2CDA2-422E-427C-99AF-26B55FE9F9BB}" type="sibTrans" cxnId="{39095565-9F4F-468D-B4FB-8515C8668653}">
      <dgm:prSet/>
      <dgm:spPr/>
      <dgm:t>
        <a:bodyPr/>
        <a:lstStyle/>
        <a:p>
          <a:endParaRPr lang="ru-RU"/>
        </a:p>
      </dgm:t>
    </dgm:pt>
    <dgm:pt modelId="{1BD9B6B0-5485-4739-894B-C9F4F1E2389E}" type="pres">
      <dgm:prSet presAssocID="{328E04BC-FC94-4C2A-BCF6-9B9B1EB210B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0CB8E1-AF38-4631-A650-6AEFE8E616B0}" type="pres">
      <dgm:prSet presAssocID="{DE15C66B-1806-4401-959D-9499E9C846FE}" presName="roof" presStyleLbl="dkBgShp" presStyleIdx="0" presStyleCnt="2" custScaleY="34026" custLinFactNeighborX="-19632" custLinFactNeighborY="-10255"/>
      <dgm:spPr/>
      <dgm:t>
        <a:bodyPr/>
        <a:lstStyle/>
        <a:p>
          <a:endParaRPr lang="ru-RU"/>
        </a:p>
      </dgm:t>
    </dgm:pt>
    <dgm:pt modelId="{4066FA48-7F0F-4DB1-9DF6-DA9185D782B9}" type="pres">
      <dgm:prSet presAssocID="{DE15C66B-1806-4401-959D-9499E9C846FE}" presName="pillars" presStyleCnt="0"/>
      <dgm:spPr/>
    </dgm:pt>
    <dgm:pt modelId="{DAE63F71-1B49-47E5-828C-DAACA1A0490A}" type="pres">
      <dgm:prSet presAssocID="{DE15C66B-1806-4401-959D-9499E9C846FE}" presName="pillar1" presStyleLbl="node1" presStyleIdx="0" presStyleCnt="3" custScaleY="100000" custLinFactNeighborX="-147" custLinFactNeighborY="-7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A5D0E-0FFF-42B2-9FD1-163083D36A8B}" type="pres">
      <dgm:prSet presAssocID="{3F278840-0E73-4209-9129-702454102E29}" presName="pillarX" presStyleLbl="node1" presStyleIdx="1" presStyleCnt="3" custScaleY="115028" custLinFactNeighborX="384" custLinFactNeighborY="-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76041-997A-47A7-9749-02AF0BC4C550}" type="pres">
      <dgm:prSet presAssocID="{A7025F86-5030-4A55-93EB-33C6807B0A46}" presName="pillarX" presStyleLbl="node1" presStyleIdx="2" presStyleCnt="3" custScaleY="80708" custLinFactNeighborX="1151" custLinFactNeighborY="-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25DF-20A5-470D-B810-F15C69A9A6E7}" type="pres">
      <dgm:prSet presAssocID="{DE15C66B-1806-4401-959D-9499E9C846FE}" presName="base" presStyleLbl="dkBgShp" presStyleIdx="1" presStyleCnt="2" custLinFactNeighborX="128" custLinFactNeighborY="74161"/>
      <dgm:spPr/>
    </dgm:pt>
  </dgm:ptLst>
  <dgm:cxnLst>
    <dgm:cxn modelId="{0FEEF9BB-C7D6-43EC-A6F6-31B48D9D2FEF}" type="presOf" srcId="{A460D862-DFF9-46F0-9C75-9133B44EA696}" destId="{DAE63F71-1B49-47E5-828C-DAACA1A0490A}" srcOrd="0" destOrd="0" presId="urn:microsoft.com/office/officeart/2005/8/layout/hList3"/>
    <dgm:cxn modelId="{60EB80D4-7EC0-4A6F-856C-AABACD97F89B}" type="presOf" srcId="{328E04BC-FC94-4C2A-BCF6-9B9B1EB210B4}" destId="{1BD9B6B0-5485-4739-894B-C9F4F1E2389E}" srcOrd="0" destOrd="0" presId="urn:microsoft.com/office/officeart/2005/8/layout/hList3"/>
    <dgm:cxn modelId="{133FE91A-9C5E-4609-A699-A37877E658BA}" srcId="{328E04BC-FC94-4C2A-BCF6-9B9B1EB210B4}" destId="{DE15C66B-1806-4401-959D-9499E9C846FE}" srcOrd="0" destOrd="0" parTransId="{A832A142-7CBF-42BF-9445-D9F40309ADCB}" sibTransId="{D10DCCCB-FAB8-4DBF-AE7E-4A51A0BACC5D}"/>
    <dgm:cxn modelId="{D4738F11-E3BE-4E87-A602-F3EF2B588A04}" type="presOf" srcId="{A7025F86-5030-4A55-93EB-33C6807B0A46}" destId="{3BF76041-997A-47A7-9749-02AF0BC4C550}" srcOrd="0" destOrd="0" presId="urn:microsoft.com/office/officeart/2005/8/layout/hList3"/>
    <dgm:cxn modelId="{5ED29219-B44D-4D85-9727-CB9B6169543B}" type="presOf" srcId="{3F278840-0E73-4209-9129-702454102E29}" destId="{A1EA5D0E-0FFF-42B2-9FD1-163083D36A8B}" srcOrd="0" destOrd="0" presId="urn:microsoft.com/office/officeart/2005/8/layout/hList3"/>
    <dgm:cxn modelId="{C094789E-D487-4458-97A9-3B12F03EC64F}" srcId="{DE15C66B-1806-4401-959D-9499E9C846FE}" destId="{3F278840-0E73-4209-9129-702454102E29}" srcOrd="1" destOrd="0" parTransId="{57D45059-ED1C-455B-B65F-D6597CC83635}" sibTransId="{B222A183-D7D8-4962-A126-27745DD19732}"/>
    <dgm:cxn modelId="{0193FD5A-6B6F-49D5-965F-EC3DF86C7C6F}" type="presOf" srcId="{DE15C66B-1806-4401-959D-9499E9C846FE}" destId="{550CB8E1-AF38-4631-A650-6AEFE8E616B0}" srcOrd="0" destOrd="0" presId="urn:microsoft.com/office/officeart/2005/8/layout/hList3"/>
    <dgm:cxn modelId="{D202A412-97C9-4BD3-9B5A-7D0F63528073}" srcId="{DE15C66B-1806-4401-959D-9499E9C846FE}" destId="{A460D862-DFF9-46F0-9C75-9133B44EA696}" srcOrd="0" destOrd="0" parTransId="{934D53DA-3E81-4A06-A631-43B32D375DC0}" sibTransId="{33C701F1-AEF3-435C-A741-4513DF34932D}"/>
    <dgm:cxn modelId="{39095565-9F4F-468D-B4FB-8515C8668653}" srcId="{DE15C66B-1806-4401-959D-9499E9C846FE}" destId="{A7025F86-5030-4A55-93EB-33C6807B0A46}" srcOrd="2" destOrd="0" parTransId="{487A005E-9359-4322-B855-2B271AE2BDF6}" sibTransId="{6CB2CDA2-422E-427C-99AF-26B55FE9F9BB}"/>
    <dgm:cxn modelId="{6EF96D31-8813-47F5-BDEC-D973E0394372}" type="presParOf" srcId="{1BD9B6B0-5485-4739-894B-C9F4F1E2389E}" destId="{550CB8E1-AF38-4631-A650-6AEFE8E616B0}" srcOrd="0" destOrd="0" presId="urn:microsoft.com/office/officeart/2005/8/layout/hList3"/>
    <dgm:cxn modelId="{397C7F51-99EC-4413-A976-DCD00D1BC1CD}" type="presParOf" srcId="{1BD9B6B0-5485-4739-894B-C9F4F1E2389E}" destId="{4066FA48-7F0F-4DB1-9DF6-DA9185D782B9}" srcOrd="1" destOrd="0" presId="urn:microsoft.com/office/officeart/2005/8/layout/hList3"/>
    <dgm:cxn modelId="{0A78E028-2553-4EE8-947A-1CF21F565481}" type="presParOf" srcId="{4066FA48-7F0F-4DB1-9DF6-DA9185D782B9}" destId="{DAE63F71-1B49-47E5-828C-DAACA1A0490A}" srcOrd="0" destOrd="0" presId="urn:microsoft.com/office/officeart/2005/8/layout/hList3"/>
    <dgm:cxn modelId="{47F2564A-497D-431E-B556-979D1EBDE075}" type="presParOf" srcId="{4066FA48-7F0F-4DB1-9DF6-DA9185D782B9}" destId="{A1EA5D0E-0FFF-42B2-9FD1-163083D36A8B}" srcOrd="1" destOrd="0" presId="urn:microsoft.com/office/officeart/2005/8/layout/hList3"/>
    <dgm:cxn modelId="{C6D0E8BD-E866-430A-908F-05DBAAC58D7E}" type="presParOf" srcId="{4066FA48-7F0F-4DB1-9DF6-DA9185D782B9}" destId="{3BF76041-997A-47A7-9749-02AF0BC4C550}" srcOrd="2" destOrd="0" presId="urn:microsoft.com/office/officeart/2005/8/layout/hList3"/>
    <dgm:cxn modelId="{3D9EA061-1BFA-4797-8F11-F26FE7C6C214}" type="presParOf" srcId="{1BD9B6B0-5485-4739-894B-C9F4F1E2389E}" destId="{757125DF-20A5-470D-B810-F15C69A9A6E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цель программы – </a:t>
          </a:r>
          <a:r>
            <a:rPr lang="ru-RU" sz="1400" b="0" dirty="0" smtClean="0"/>
            <a:t>получение комплексного эффекта реализации предусмотренных в программе мероприятий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536D3BF6-7E69-4A6F-9610-6E27D136441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задачи программы </a:t>
          </a:r>
          <a:r>
            <a:rPr lang="ru-RU" sz="1400" b="0" dirty="0" smtClean="0"/>
            <a:t>– разрешение конкретных инфраструктурных, социально-экономических, природно-ресурсных проблем развития муниципального образования</a:t>
          </a:r>
          <a:endParaRPr lang="ru-RU" sz="1400" b="1" dirty="0"/>
        </a:p>
      </dgm:t>
    </dgm:pt>
    <dgm:pt modelId="{E33792F3-62A1-4057-AB63-61D004C310E2}" type="parTrans" cxnId="{B9CD3C8A-9459-4BB7-96F0-E2170406D73C}">
      <dgm:prSet/>
      <dgm:spPr/>
      <dgm:t>
        <a:bodyPr/>
        <a:lstStyle/>
        <a:p>
          <a:endParaRPr lang="ru-RU"/>
        </a:p>
      </dgm:t>
    </dgm:pt>
    <dgm:pt modelId="{820EC9AD-2D6C-4592-B9E8-FC389152A631}" type="sibTrans" cxnId="{B9CD3C8A-9459-4BB7-96F0-E2170406D73C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программное мероприятие </a:t>
          </a:r>
          <a:r>
            <a:rPr lang="ru-RU" sz="1400" b="0" dirty="0" smtClean="0"/>
            <a:t>– запланированная конкретная деятельность, направленная на реализацию поставленных в программе задач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исполнители программных мероприятий </a:t>
          </a:r>
          <a:r>
            <a:rPr lang="ru-RU" sz="1400" b="0" dirty="0" smtClean="0"/>
            <a:t>– ответственные за реализацию конкретных программных мероприятий органы местного самоуправления, а также любое юридическое лицо или физическое лицо, в том числе индивидуальный предприниматель, определяемые в соответствии и действующим законодательством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AFB7F538-D562-404C-861D-92350FCD5E34}" type="pres">
      <dgm:prSet presAssocID="{536D3BF6-7E69-4A6F-9610-6E27D1364418}" presName="text_2" presStyleLbl="node1" presStyleIdx="1" presStyleCnt="4" custLinFactNeighborX="331" custLinFactNeighborY="-22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A29B2-BE0B-490F-9983-A068C5601B05}" type="pres">
      <dgm:prSet presAssocID="{536D3BF6-7E69-4A6F-9610-6E27D1364418}" presName="accent_2" presStyleCnt="0"/>
      <dgm:spPr/>
    </dgm:pt>
    <dgm:pt modelId="{673F04F9-0FBB-432C-B2BE-DA3E8C5C1EF9}" type="pres">
      <dgm:prSet presAssocID="{536D3BF6-7E69-4A6F-9610-6E27D1364418}" presName="accentRepeatNode" presStyleLbl="solidFgAcc1" presStyleIdx="1" presStyleCnt="4" custLinFactNeighborX="-574" custLinFactNeighborY="-18109"/>
      <dgm:spPr/>
    </dgm:pt>
    <dgm:pt modelId="{EA4B3681-F898-4507-A323-878F2A115A6B}" type="pres">
      <dgm:prSet presAssocID="{D09F4018-D762-4AA2-AE4E-42CE51812C1E}" presName="text_3" presStyleLbl="node1" presStyleIdx="2" presStyleCnt="4" custLinFactNeighborX="331" custLinFactNeighborY="-19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CDCCC-FD97-4DB4-8F3F-27B982B9B79B}" type="pres">
      <dgm:prSet presAssocID="{D09F4018-D762-4AA2-AE4E-42CE51812C1E}" presName="accent_3" presStyleCnt="0"/>
      <dgm:spPr/>
    </dgm:pt>
    <dgm:pt modelId="{5E6D33C6-0CF3-4B6E-996C-6E2FE1D1D118}" type="pres">
      <dgm:prSet presAssocID="{D09F4018-D762-4AA2-AE4E-42CE51812C1E}" presName="accentRepeatNode" presStyleLbl="solidFgAcc1" presStyleIdx="2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E283693-DAEE-4649-B867-A935E52409DE}" type="pres">
      <dgm:prSet presAssocID="{7DED0660-69A8-4759-8203-F7310DCFBBB4}" presName="text_4" presStyleLbl="node1" presStyleIdx="3" presStyleCnt="4" custScaleY="192686" custLinFactNeighborX="516" custLinFactNeighborY="57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DE28C-D85F-4050-9589-18FDCAD01FDB}" type="pres">
      <dgm:prSet presAssocID="{7DED0660-69A8-4759-8203-F7310DCFBBB4}" presName="accent_4" presStyleCnt="0"/>
      <dgm:spPr/>
    </dgm:pt>
    <dgm:pt modelId="{7EB14FB0-9A11-40B3-95C9-B798148DA10D}" type="pres">
      <dgm:prSet presAssocID="{7DED0660-69A8-4759-8203-F7310DCFBBB4}" presName="accentRepeatNode" presStyleLbl="solidFgAcc1" presStyleIdx="3" presStyleCnt="4" custLinFactNeighborX="1791" custLinFactNeighborY="5109"/>
      <dgm:spPr/>
    </dgm:pt>
  </dgm:ptLst>
  <dgm:cxnLst>
    <dgm:cxn modelId="{B9CD3C8A-9459-4BB7-96F0-E2170406D73C}" srcId="{E1A99A6E-EC3B-4539-8D51-13986B191C9D}" destId="{536D3BF6-7E69-4A6F-9610-6E27D1364418}" srcOrd="1" destOrd="0" parTransId="{E33792F3-62A1-4057-AB63-61D004C310E2}" sibTransId="{820EC9AD-2D6C-4592-B9E8-FC389152A631}"/>
    <dgm:cxn modelId="{A5E70E2B-1FCD-4906-851A-A1CBBDF3EC5C}" type="presOf" srcId="{536D3BF6-7E69-4A6F-9610-6E27D1364418}" destId="{AFB7F538-D562-404C-861D-92350FCD5E34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88BBEBB3-B60D-4BF0-98C2-88D65A4C8A2B}" type="presOf" srcId="{16A99FC8-3558-4F9A-901D-16288CCC53FA}" destId="{EC56805C-AE3E-450E-A62D-420D41B65410}" srcOrd="0" destOrd="0" presId="urn:microsoft.com/office/officeart/2008/layout/VerticalCurvedList"/>
    <dgm:cxn modelId="{092A8A99-448D-494D-855D-397B3E0A6C24}" srcId="{E1A99A6E-EC3B-4539-8D51-13986B191C9D}" destId="{D09F4018-D762-4AA2-AE4E-42CE51812C1E}" srcOrd="2" destOrd="0" parTransId="{2E3B3FAA-8CE4-4B1E-A5AA-B8C4E288F534}" sibTransId="{899520F8-BA66-45E3-9628-F8197A49EC92}"/>
    <dgm:cxn modelId="{A2249FC5-7725-4C8C-9734-3A4E3483AC63}" type="presOf" srcId="{E1A99A6E-EC3B-4539-8D51-13986B191C9D}" destId="{2D26211F-36D7-4F37-AC96-B488E317CA2F}" srcOrd="0" destOrd="0" presId="urn:microsoft.com/office/officeart/2008/layout/VerticalCurvedList"/>
    <dgm:cxn modelId="{91BE17FD-BDC1-4880-B2D4-80F3F02C03CD}" type="presOf" srcId="{7DED0660-69A8-4759-8203-F7310DCFBBB4}" destId="{DE283693-DAEE-4649-B867-A935E52409DE}" srcOrd="0" destOrd="0" presId="urn:microsoft.com/office/officeart/2008/layout/VerticalCurvedList"/>
    <dgm:cxn modelId="{5125F61A-30AA-4676-AF70-D389C18BB7F0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3" destOrd="0" parTransId="{7373EC7C-A744-4CED-BE1A-8A2BD739E89D}" sibTransId="{21CBBE91-66B4-4E7D-8CF2-3D7E6A13417A}"/>
    <dgm:cxn modelId="{C050C9C6-E03D-40B4-BEF1-9E777CA5373E}" type="presOf" srcId="{D09F4018-D762-4AA2-AE4E-42CE51812C1E}" destId="{EA4B3681-F898-4507-A323-878F2A115A6B}" srcOrd="0" destOrd="0" presId="urn:microsoft.com/office/officeart/2008/layout/VerticalCurvedList"/>
    <dgm:cxn modelId="{443A1A1E-E4D3-42D8-AF29-82419C0341A1}" type="presParOf" srcId="{2D26211F-36D7-4F37-AC96-B488E317CA2F}" destId="{BED49D0D-D403-46BB-A8B0-9FF637B1624F}" srcOrd="0" destOrd="0" presId="urn:microsoft.com/office/officeart/2008/layout/VerticalCurvedList"/>
    <dgm:cxn modelId="{6EE4CC2F-CA76-4C3A-A627-7BA804D2661E}" type="presParOf" srcId="{BED49D0D-D403-46BB-A8B0-9FF637B1624F}" destId="{5EA64E29-8FCA-4320-8194-E10F41167860}" srcOrd="0" destOrd="0" presId="urn:microsoft.com/office/officeart/2008/layout/VerticalCurvedList"/>
    <dgm:cxn modelId="{80AFA658-464F-462D-ACB9-C0AE43B5124E}" type="presParOf" srcId="{5EA64E29-8FCA-4320-8194-E10F41167860}" destId="{A8EC52D1-D6F9-4A07-A4B3-C22FCD2E4460}" srcOrd="0" destOrd="0" presId="urn:microsoft.com/office/officeart/2008/layout/VerticalCurvedList"/>
    <dgm:cxn modelId="{46ABA8A0-515B-4F52-AE90-9963512E00E2}" type="presParOf" srcId="{5EA64E29-8FCA-4320-8194-E10F41167860}" destId="{EC56805C-AE3E-450E-A62D-420D41B65410}" srcOrd="1" destOrd="0" presId="urn:microsoft.com/office/officeart/2008/layout/VerticalCurvedList"/>
    <dgm:cxn modelId="{45381AC8-28B7-4E60-8855-FDACC8C64729}" type="presParOf" srcId="{5EA64E29-8FCA-4320-8194-E10F41167860}" destId="{4EBA7D21-0CB0-46CF-9B34-6735F1276FF7}" srcOrd="2" destOrd="0" presId="urn:microsoft.com/office/officeart/2008/layout/VerticalCurvedList"/>
    <dgm:cxn modelId="{08F41FF2-C564-47A6-83CB-B2A43BAB56D2}" type="presParOf" srcId="{5EA64E29-8FCA-4320-8194-E10F41167860}" destId="{95412EE6-7C4F-4231-9068-3CC6245A94DB}" srcOrd="3" destOrd="0" presId="urn:microsoft.com/office/officeart/2008/layout/VerticalCurvedList"/>
    <dgm:cxn modelId="{35EAE065-884C-4749-AFA0-1398E00E1A1A}" type="presParOf" srcId="{BED49D0D-D403-46BB-A8B0-9FF637B1624F}" destId="{7E01B338-EE9E-47DB-BDB2-46A15C7D744B}" srcOrd="1" destOrd="0" presId="urn:microsoft.com/office/officeart/2008/layout/VerticalCurvedList"/>
    <dgm:cxn modelId="{CFFEBE54-311B-462E-BB61-EF22FB3D837F}" type="presParOf" srcId="{BED49D0D-D403-46BB-A8B0-9FF637B1624F}" destId="{E177B1CC-D9BF-4F85-A4A3-9674A896AAF5}" srcOrd="2" destOrd="0" presId="urn:microsoft.com/office/officeart/2008/layout/VerticalCurvedList"/>
    <dgm:cxn modelId="{344C1D2F-C8DB-4205-9B60-8270049787F9}" type="presParOf" srcId="{E177B1CC-D9BF-4F85-A4A3-9674A896AAF5}" destId="{DCD4D568-C40F-4574-B784-B415AF9050E3}" srcOrd="0" destOrd="0" presId="urn:microsoft.com/office/officeart/2008/layout/VerticalCurvedList"/>
    <dgm:cxn modelId="{E534992B-6988-4BF5-ABA2-98E14BB5967C}" type="presParOf" srcId="{BED49D0D-D403-46BB-A8B0-9FF637B1624F}" destId="{AFB7F538-D562-404C-861D-92350FCD5E34}" srcOrd="3" destOrd="0" presId="urn:microsoft.com/office/officeart/2008/layout/VerticalCurvedList"/>
    <dgm:cxn modelId="{6FBACDDA-DB65-4240-939C-4894E7537F7E}" type="presParOf" srcId="{BED49D0D-D403-46BB-A8B0-9FF637B1624F}" destId="{E10A29B2-BE0B-490F-9983-A068C5601B05}" srcOrd="4" destOrd="0" presId="urn:microsoft.com/office/officeart/2008/layout/VerticalCurvedList"/>
    <dgm:cxn modelId="{9292F611-FE33-4A12-816F-FAF206BDF799}" type="presParOf" srcId="{E10A29B2-BE0B-490F-9983-A068C5601B05}" destId="{673F04F9-0FBB-432C-B2BE-DA3E8C5C1EF9}" srcOrd="0" destOrd="0" presId="urn:microsoft.com/office/officeart/2008/layout/VerticalCurvedList"/>
    <dgm:cxn modelId="{3E494C30-AA8A-474D-AB39-983E6857C31F}" type="presParOf" srcId="{BED49D0D-D403-46BB-A8B0-9FF637B1624F}" destId="{EA4B3681-F898-4507-A323-878F2A115A6B}" srcOrd="5" destOrd="0" presId="urn:microsoft.com/office/officeart/2008/layout/VerticalCurvedList"/>
    <dgm:cxn modelId="{214ACE82-6A26-49F7-B32E-EAF36B539BCE}" type="presParOf" srcId="{BED49D0D-D403-46BB-A8B0-9FF637B1624F}" destId="{C7ACDCCC-FD97-4DB4-8F3F-27B982B9B79B}" srcOrd="6" destOrd="0" presId="urn:microsoft.com/office/officeart/2008/layout/VerticalCurvedList"/>
    <dgm:cxn modelId="{21AC35F6-4A3B-4915-91B0-5721B3C04AF0}" type="presParOf" srcId="{C7ACDCCC-FD97-4DB4-8F3F-27B982B9B79B}" destId="{5E6D33C6-0CF3-4B6E-996C-6E2FE1D1D118}" srcOrd="0" destOrd="0" presId="urn:microsoft.com/office/officeart/2008/layout/VerticalCurvedList"/>
    <dgm:cxn modelId="{6C6B6138-9CC9-49D2-BEB0-A3A90500E0F4}" type="presParOf" srcId="{BED49D0D-D403-46BB-A8B0-9FF637B1624F}" destId="{DE283693-DAEE-4649-B867-A935E52409DE}" srcOrd="7" destOrd="0" presId="urn:microsoft.com/office/officeart/2008/layout/VerticalCurvedList"/>
    <dgm:cxn modelId="{EDBABF0F-6304-4810-B139-1801A727F526}" type="presParOf" srcId="{BED49D0D-D403-46BB-A8B0-9FF637B1624F}" destId="{E41DE28C-D85F-4050-9589-18FDCAD01FDB}" srcOrd="8" destOrd="0" presId="urn:microsoft.com/office/officeart/2008/layout/VerticalCurvedList"/>
    <dgm:cxn modelId="{D68B5AFD-1861-4980-AB60-884C5C860D72}" type="presParOf" srcId="{E41DE28C-D85F-4050-9589-18FDCAD01FDB}" destId="{7EB14FB0-9A11-40B3-95C9-B798148DA10D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аварийно-восстановительных работ по ликвидации последствий стихийных бедствий и других чрезвычайных ситуаций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мероприятий местного значения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встреч, симпозиумов, выставок и семинаров по проблемам местного значения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AAD5E752-2444-4760-8EFE-28E30D56297B}">
      <dgm:prSet custT="1"/>
      <dgm:spPr>
        <a:solidFill>
          <a:srgbClr val="FF5050"/>
        </a:solidFill>
      </dgm:spPr>
      <dgm:t>
        <a:bodyPr/>
        <a:lstStyle/>
        <a:p>
          <a:r>
            <a:rPr lang="ru-RU" sz="1400" dirty="0" smtClean="0"/>
            <a:t>выплаты разовых премий и оказания разовой материальной помощи гражданам</a:t>
          </a:r>
          <a:endParaRPr lang="ru-RU" sz="1400" dirty="0"/>
        </a:p>
      </dgm:t>
    </dgm:pt>
    <dgm:pt modelId="{63084D3A-1FD8-4451-A03A-0F183DA7D122}" type="parTrans" cxnId="{6632E427-7527-46F6-9F89-003CBDC40839}">
      <dgm:prSet/>
      <dgm:spPr/>
      <dgm:t>
        <a:bodyPr/>
        <a:lstStyle/>
        <a:p>
          <a:endParaRPr lang="ru-RU"/>
        </a:p>
      </dgm:t>
    </dgm:pt>
    <dgm:pt modelId="{DFD375B9-061D-4857-88A5-0117457406C2}" type="sibTrans" cxnId="{6632E427-7527-46F6-9F89-003CBDC40839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87F9DAD0-CE56-4723-9286-B723162586A9}" type="pres">
      <dgm:prSet presAssocID="{D09F4018-D762-4AA2-AE4E-42CE51812C1E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E395B-196B-419B-BA2E-9C111AA456B4}" type="pres">
      <dgm:prSet presAssocID="{D09F4018-D762-4AA2-AE4E-42CE51812C1E}" presName="accent_2" presStyleCnt="0"/>
      <dgm:spPr/>
    </dgm:pt>
    <dgm:pt modelId="{5E6D33C6-0CF3-4B6E-996C-6E2FE1D1D118}" type="pres">
      <dgm:prSet presAssocID="{D09F4018-D762-4AA2-AE4E-42CE51812C1E}" presName="accentRepeatNode" presStyleLbl="solidFgAcc1" presStyleIdx="1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CFC56F-5701-42E3-A441-30F51A684F02}" type="pres">
      <dgm:prSet presAssocID="{7DED0660-69A8-4759-8203-F7310DCFBBB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4939C-63A5-4081-83DA-DCBD4F14C01B}" type="pres">
      <dgm:prSet presAssocID="{7DED0660-69A8-4759-8203-F7310DCFBBB4}" presName="accent_3" presStyleCnt="0"/>
      <dgm:spPr/>
    </dgm:pt>
    <dgm:pt modelId="{7EB14FB0-9A11-40B3-95C9-B798148DA10D}" type="pres">
      <dgm:prSet presAssocID="{7DED0660-69A8-4759-8203-F7310DCFBBB4}" presName="accentRepeatNode" presStyleLbl="solidFgAcc1" presStyleIdx="2" presStyleCnt="4" custLinFactNeighborX="-290" custLinFactNeighborY="-6998"/>
      <dgm:spPr/>
    </dgm:pt>
    <dgm:pt modelId="{0AA6E207-A886-4F6D-B333-6FD04C256758}" type="pres">
      <dgm:prSet presAssocID="{AAD5E752-2444-4760-8EFE-28E30D56297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65712-EC35-4E17-A400-72B8F824305C}" type="pres">
      <dgm:prSet presAssocID="{AAD5E752-2444-4760-8EFE-28E30D56297B}" presName="accent_4" presStyleCnt="0"/>
      <dgm:spPr/>
    </dgm:pt>
    <dgm:pt modelId="{A60B920A-5D33-4B70-9592-94A47DF8391E}" type="pres">
      <dgm:prSet presAssocID="{AAD5E752-2444-4760-8EFE-28E30D56297B}" presName="accentRepeatNode" presStyleLbl="solidFgAcc1" presStyleIdx="3" presStyleCnt="4"/>
      <dgm:spPr/>
    </dgm:pt>
  </dgm:ptLst>
  <dgm:cxnLst>
    <dgm:cxn modelId="{C0DC7F88-66C7-45D1-8877-719BDAE83931}" type="presOf" srcId="{E1A99A6E-EC3B-4539-8D51-13986B191C9D}" destId="{2D26211F-36D7-4F37-AC96-B488E317CA2F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092A8A99-448D-494D-855D-397B3E0A6C24}" srcId="{E1A99A6E-EC3B-4539-8D51-13986B191C9D}" destId="{D09F4018-D762-4AA2-AE4E-42CE51812C1E}" srcOrd="1" destOrd="0" parTransId="{2E3B3FAA-8CE4-4B1E-A5AA-B8C4E288F534}" sibTransId="{899520F8-BA66-45E3-9628-F8197A49EC92}"/>
    <dgm:cxn modelId="{7D9F48E1-592D-48A7-A03D-D9CD140998E8}" type="presOf" srcId="{7DED0660-69A8-4759-8203-F7310DCFBBB4}" destId="{C1CFC56F-5701-42E3-A441-30F51A684F02}" srcOrd="0" destOrd="0" presId="urn:microsoft.com/office/officeart/2008/layout/VerticalCurvedList"/>
    <dgm:cxn modelId="{7F4F99FE-8DA3-4217-A6AE-27B60E8769D7}" type="presOf" srcId="{16A99FC8-3558-4F9A-901D-16288CCC53FA}" destId="{EC56805C-AE3E-450E-A62D-420D41B65410}" srcOrd="0" destOrd="0" presId="urn:microsoft.com/office/officeart/2008/layout/VerticalCurvedList"/>
    <dgm:cxn modelId="{C2012EF6-FF92-42CE-81B3-68E7DBABE504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2" destOrd="0" parTransId="{7373EC7C-A744-4CED-BE1A-8A2BD739E89D}" sibTransId="{21CBBE91-66B4-4E7D-8CF2-3D7E6A13417A}"/>
    <dgm:cxn modelId="{B32554C0-C22B-4A12-BB28-486CADF27C98}" type="presOf" srcId="{AAD5E752-2444-4760-8EFE-28E30D56297B}" destId="{0AA6E207-A886-4F6D-B333-6FD04C256758}" srcOrd="0" destOrd="0" presId="urn:microsoft.com/office/officeart/2008/layout/VerticalCurvedList"/>
    <dgm:cxn modelId="{9CB615FD-48ED-46EF-9685-8A43CB4FDC79}" type="presOf" srcId="{D09F4018-D762-4AA2-AE4E-42CE51812C1E}" destId="{87F9DAD0-CE56-4723-9286-B723162586A9}" srcOrd="0" destOrd="0" presId="urn:microsoft.com/office/officeart/2008/layout/VerticalCurvedList"/>
    <dgm:cxn modelId="{6632E427-7527-46F6-9F89-003CBDC40839}" srcId="{E1A99A6E-EC3B-4539-8D51-13986B191C9D}" destId="{AAD5E752-2444-4760-8EFE-28E30D56297B}" srcOrd="3" destOrd="0" parTransId="{63084D3A-1FD8-4451-A03A-0F183DA7D122}" sibTransId="{DFD375B9-061D-4857-88A5-0117457406C2}"/>
    <dgm:cxn modelId="{26052C8B-F29C-49BC-9530-EC1F54F988BE}" type="presParOf" srcId="{2D26211F-36D7-4F37-AC96-B488E317CA2F}" destId="{BED49D0D-D403-46BB-A8B0-9FF637B1624F}" srcOrd="0" destOrd="0" presId="urn:microsoft.com/office/officeart/2008/layout/VerticalCurvedList"/>
    <dgm:cxn modelId="{0AFC1E09-350B-43B4-8678-FE7CBDA5DC51}" type="presParOf" srcId="{BED49D0D-D403-46BB-A8B0-9FF637B1624F}" destId="{5EA64E29-8FCA-4320-8194-E10F41167860}" srcOrd="0" destOrd="0" presId="urn:microsoft.com/office/officeart/2008/layout/VerticalCurvedList"/>
    <dgm:cxn modelId="{5FD93EDC-3CE2-4513-8E46-6357BF2C7AC1}" type="presParOf" srcId="{5EA64E29-8FCA-4320-8194-E10F41167860}" destId="{A8EC52D1-D6F9-4A07-A4B3-C22FCD2E4460}" srcOrd="0" destOrd="0" presId="urn:microsoft.com/office/officeart/2008/layout/VerticalCurvedList"/>
    <dgm:cxn modelId="{CF24CA30-2727-4347-BCEA-9E8F4DD5FB51}" type="presParOf" srcId="{5EA64E29-8FCA-4320-8194-E10F41167860}" destId="{EC56805C-AE3E-450E-A62D-420D41B65410}" srcOrd="1" destOrd="0" presId="urn:microsoft.com/office/officeart/2008/layout/VerticalCurvedList"/>
    <dgm:cxn modelId="{28C77444-E53F-4B76-8F85-CA77686B6C1B}" type="presParOf" srcId="{5EA64E29-8FCA-4320-8194-E10F41167860}" destId="{4EBA7D21-0CB0-46CF-9B34-6735F1276FF7}" srcOrd="2" destOrd="0" presId="urn:microsoft.com/office/officeart/2008/layout/VerticalCurvedList"/>
    <dgm:cxn modelId="{0ADBAF4C-1810-4787-BB2D-F5B91F7C8C49}" type="presParOf" srcId="{5EA64E29-8FCA-4320-8194-E10F41167860}" destId="{95412EE6-7C4F-4231-9068-3CC6245A94DB}" srcOrd="3" destOrd="0" presId="urn:microsoft.com/office/officeart/2008/layout/VerticalCurvedList"/>
    <dgm:cxn modelId="{61778432-669B-488A-BADC-A5A29634F4B9}" type="presParOf" srcId="{BED49D0D-D403-46BB-A8B0-9FF637B1624F}" destId="{7E01B338-EE9E-47DB-BDB2-46A15C7D744B}" srcOrd="1" destOrd="0" presId="urn:microsoft.com/office/officeart/2008/layout/VerticalCurvedList"/>
    <dgm:cxn modelId="{71CCB387-F1FF-48DD-B546-B4DBCF168EC1}" type="presParOf" srcId="{BED49D0D-D403-46BB-A8B0-9FF637B1624F}" destId="{E177B1CC-D9BF-4F85-A4A3-9674A896AAF5}" srcOrd="2" destOrd="0" presId="urn:microsoft.com/office/officeart/2008/layout/VerticalCurvedList"/>
    <dgm:cxn modelId="{50EF3375-CAA2-42F6-A005-D14BEF948722}" type="presParOf" srcId="{E177B1CC-D9BF-4F85-A4A3-9674A896AAF5}" destId="{DCD4D568-C40F-4574-B784-B415AF9050E3}" srcOrd="0" destOrd="0" presId="urn:microsoft.com/office/officeart/2008/layout/VerticalCurvedList"/>
    <dgm:cxn modelId="{288C2543-2A24-4990-91CE-91E55051C51D}" type="presParOf" srcId="{BED49D0D-D403-46BB-A8B0-9FF637B1624F}" destId="{87F9DAD0-CE56-4723-9286-B723162586A9}" srcOrd="3" destOrd="0" presId="urn:microsoft.com/office/officeart/2008/layout/VerticalCurvedList"/>
    <dgm:cxn modelId="{C2EB8387-0154-4C58-B8B7-BDE8BEB0FF0B}" type="presParOf" srcId="{BED49D0D-D403-46BB-A8B0-9FF637B1624F}" destId="{174E395B-196B-419B-BA2E-9C111AA456B4}" srcOrd="4" destOrd="0" presId="urn:microsoft.com/office/officeart/2008/layout/VerticalCurvedList"/>
    <dgm:cxn modelId="{07A6CA98-16D8-49C6-B5A5-97BC83DBC928}" type="presParOf" srcId="{174E395B-196B-419B-BA2E-9C111AA456B4}" destId="{5E6D33C6-0CF3-4B6E-996C-6E2FE1D1D118}" srcOrd="0" destOrd="0" presId="urn:microsoft.com/office/officeart/2008/layout/VerticalCurvedList"/>
    <dgm:cxn modelId="{47A22F67-5C43-449E-8BCD-58F8C0B23B24}" type="presParOf" srcId="{BED49D0D-D403-46BB-A8B0-9FF637B1624F}" destId="{C1CFC56F-5701-42E3-A441-30F51A684F02}" srcOrd="5" destOrd="0" presId="urn:microsoft.com/office/officeart/2008/layout/VerticalCurvedList"/>
    <dgm:cxn modelId="{73828B62-79CA-4FFB-9426-EF9D35AE32BB}" type="presParOf" srcId="{BED49D0D-D403-46BB-A8B0-9FF637B1624F}" destId="{0F04939C-63A5-4081-83DA-DCBD4F14C01B}" srcOrd="6" destOrd="0" presId="urn:microsoft.com/office/officeart/2008/layout/VerticalCurvedList"/>
    <dgm:cxn modelId="{49CF44E6-E8D8-46A9-87B9-95FDFFD7FBF5}" type="presParOf" srcId="{0F04939C-63A5-4081-83DA-DCBD4F14C01B}" destId="{7EB14FB0-9A11-40B3-95C9-B798148DA10D}" srcOrd="0" destOrd="0" presId="urn:microsoft.com/office/officeart/2008/layout/VerticalCurvedList"/>
    <dgm:cxn modelId="{6C262EFB-B7B1-45A5-B334-C7F690F3C3BC}" type="presParOf" srcId="{BED49D0D-D403-46BB-A8B0-9FF637B1624F}" destId="{0AA6E207-A886-4F6D-B333-6FD04C256758}" srcOrd="7" destOrd="0" presId="urn:microsoft.com/office/officeart/2008/layout/VerticalCurvedList"/>
    <dgm:cxn modelId="{2722F293-5C13-48D1-BEB8-6B6B7D37E614}" type="presParOf" srcId="{BED49D0D-D403-46BB-A8B0-9FF637B1624F}" destId="{85D65712-EC35-4E17-A400-72B8F824305C}" srcOrd="8" destOrd="0" presId="urn:microsoft.com/office/officeart/2008/layout/VerticalCurvedList"/>
    <dgm:cxn modelId="{B2199496-E663-4ECC-A3BF-C6B7FB2928DB}" type="presParOf" srcId="{85D65712-EC35-4E17-A400-72B8F824305C}" destId="{A60B920A-5D33-4B70-9592-94A47DF8391E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CB8E1-AF38-4631-A650-6AEFE8E616B0}">
      <dsp:nvSpPr>
        <dsp:cNvPr id="0" name=""/>
        <dsp:cNvSpPr/>
      </dsp:nvSpPr>
      <dsp:spPr>
        <a:xfrm>
          <a:off x="0" y="99727"/>
          <a:ext cx="8518720" cy="5439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бюджета</a:t>
          </a:r>
          <a:endParaRPr lang="ru-RU" sz="2000" kern="1200" dirty="0"/>
        </a:p>
      </dsp:txBody>
      <dsp:txXfrm>
        <a:off x="0" y="99727"/>
        <a:ext cx="8518720" cy="543932"/>
      </dsp:txXfrm>
    </dsp:sp>
    <dsp:sp modelId="{DAE63F71-1B49-47E5-828C-DAACA1A0490A}">
      <dsp:nvSpPr>
        <dsp:cNvPr id="0" name=""/>
        <dsp:cNvSpPr/>
      </dsp:nvSpPr>
      <dsp:spPr>
        <a:xfrm>
          <a:off x="0" y="1071256"/>
          <a:ext cx="2836800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kern="1200" dirty="0" smtClean="0"/>
            <a:t>Поступления от уплаты налогов, установленных Налоговым кодексом РФ,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доходы физических лиц;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акцизы;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имущество;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Земельный налог;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 smtClean="0"/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/>
        </a:p>
      </dsp:txBody>
      <dsp:txXfrm>
        <a:off x="0" y="1071256"/>
        <a:ext cx="2836800" cy="3357012"/>
      </dsp:txXfrm>
    </dsp:sp>
    <dsp:sp modelId="{A1EA5D0E-0FFF-42B2-9FD1-163083D36A8B}">
      <dsp:nvSpPr>
        <dsp:cNvPr id="0" name=""/>
        <dsp:cNvSpPr/>
      </dsp:nvSpPr>
      <dsp:spPr>
        <a:xfrm>
          <a:off x="2851853" y="1080118"/>
          <a:ext cx="2836800" cy="38615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использования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платные услуги;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продажи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штрафы;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другие. </a:t>
          </a:r>
          <a:endParaRPr lang="ru-RU" sz="1400" i="1" kern="1200" dirty="0"/>
        </a:p>
      </dsp:txBody>
      <dsp:txXfrm>
        <a:off x="2851853" y="1080118"/>
        <a:ext cx="2836800" cy="3861504"/>
      </dsp:txXfrm>
    </dsp:sp>
    <dsp:sp modelId="{3BF76041-997A-47A7-9749-02AF0BC4C550}">
      <dsp:nvSpPr>
        <dsp:cNvPr id="0" name=""/>
        <dsp:cNvSpPr/>
      </dsp:nvSpPr>
      <dsp:spPr>
        <a:xfrm>
          <a:off x="5681919" y="1080118"/>
          <a:ext cx="2836800" cy="2709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Поступления от бюджетов других уровней: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дотации;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субвенции;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субсидии;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иные межбюджетные трансферты;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прочие безвозмездные поступления.</a:t>
          </a:r>
          <a:endParaRPr lang="ru-RU" sz="1400" b="0" i="1" u="none" kern="1200" dirty="0">
            <a:effectLst/>
          </a:endParaRPr>
        </a:p>
      </dsp:txBody>
      <dsp:txXfrm>
        <a:off x="5681919" y="1080118"/>
        <a:ext cx="2836800" cy="2709378"/>
      </dsp:txXfrm>
    </dsp:sp>
    <dsp:sp modelId="{757125DF-20A5-470D-B810-F15C69A9A6E7}">
      <dsp:nvSpPr>
        <dsp:cNvPr id="0" name=""/>
        <dsp:cNvSpPr/>
      </dsp:nvSpPr>
      <dsp:spPr>
        <a:xfrm>
          <a:off x="0" y="4955590"/>
          <a:ext cx="8518720" cy="37300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0.69551</cdr:x>
      <cdr:y>0.32856</cdr:y>
    </cdr:from>
    <cdr:to>
      <cdr:x>0.80346</cdr:x>
      <cdr:y>0.42435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91634" y="1654497"/>
          <a:ext cx="914400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0.65301</cdr:x>
      <cdr:y>0.05686</cdr:y>
    </cdr:from>
    <cdr:to>
      <cdr:x>0.90803</cdr:x>
      <cdr:y>0.15696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31594" y="286345"/>
          <a:ext cx="21602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0.65301</cdr:x>
      <cdr:y>0.40006</cdr:y>
    </cdr:from>
    <cdr:to>
      <cdr:x>0.94203</cdr:x>
      <cdr:y>0.48586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531594" y="2014537"/>
          <a:ext cx="24482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0.64451</cdr:x>
      <cdr:y>0.58596</cdr:y>
    </cdr:from>
    <cdr:to>
      <cdr:x>0.91653</cdr:x>
      <cdr:y>0.68606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459586" y="2950641"/>
          <a:ext cx="230425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72026-8171-451D-9FAD-BAB4183873A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1F4CB-166A-4A10-BF8C-12D46D28D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92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4C6C-D79B-4E0E-A150-DBF231B50FD7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449FE2-3FA3-4071-B62D-2C1CA1D8F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54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4BA1A-2AD9-4223-8872-EF1455C1E87D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22C01-FF25-469A-A12F-897127C9B1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628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4BA9-30C0-47FB-A0EE-6F4DFD5C6B26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9D9C11-140A-4626-B78D-29507DD06E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589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27D11-A761-4C74-BAF9-03F25D88F069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02BFDE-8D89-426E-AB29-F8BAB54DE2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589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81213-4104-4427-A7D2-EC170DF7FE06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431FFF-F343-46CB-930E-D30C2CF2C0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7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6B27-935F-41FA-864A-2331FC9B2013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17D96-89A6-4D6C-98A1-7F15BCF6F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304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957B-F1ED-46BC-A66E-6C9AE3DFF62E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D87093-28D8-47C6-86FD-A4203D026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768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4F53-7E74-46DE-800F-17F49E6306F7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B16D-0A31-4CAE-83EA-8A1865D1C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213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57CC-8473-4735-8D8F-9470C6AA0E02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D1E24F-5B13-4F6E-B506-5780B73D76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471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F71B9-6C39-4DC1-AF41-AC0BF9B98A4E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FF242E-B363-4D9C-874D-E8F5152EF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210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B8AB9-E9C8-484A-B031-8FF3E6A1843B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0F4D52-C0B6-4448-A0A1-649B0B319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909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E9A42D-C807-47F5-BCC7-7FFBF7B0CCBC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pPr>
              <a:defRPr/>
            </a:pPr>
            <a:fld id="{935129C5-2257-4703-994B-214235711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84" r:id="rId4"/>
    <p:sldLayoutId id="2147483990" r:id="rId5"/>
    <p:sldLayoutId id="2147483985" r:id="rId6"/>
    <p:sldLayoutId id="2147483991" r:id="rId7"/>
    <p:sldLayoutId id="2147483992" r:id="rId8"/>
    <p:sldLayoutId id="2147483993" r:id="rId9"/>
    <p:sldLayoutId id="2147483986" r:id="rId10"/>
    <p:sldLayoutId id="21474839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Inna\Рабочий стол\картинки\bydz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14400" y="-228600"/>
            <a:ext cx="10972800" cy="7315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708920"/>
            <a:ext cx="6499225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7030A0"/>
                </a:solidFill>
              </a:rPr>
              <a:t>Бюджет </a:t>
            </a:r>
            <a:r>
              <a:rPr lang="ru-RU" sz="4800" dirty="0" smtClean="0">
                <a:solidFill>
                  <a:srgbClr val="7030A0"/>
                </a:solidFill>
              </a:rPr>
              <a:t>для </a:t>
            </a:r>
            <a:r>
              <a:rPr lang="ru-RU" sz="4800" dirty="0">
                <a:solidFill>
                  <a:srgbClr val="7030A0"/>
                </a:solidFill>
              </a:rPr>
              <a:t>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810033"/>
              </p:ext>
            </p:extLst>
          </p:nvPr>
        </p:nvGraphicFramePr>
        <p:xfrm>
          <a:off x="336550" y="1414463"/>
          <a:ext cx="8470900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dirty="0" smtClean="0">
                <a:latin typeface="Franklin Gothic Book" pitchFamily="34" charset="0"/>
              </a:rPr>
              <a:t>образования «</a:t>
            </a:r>
            <a:r>
              <a:rPr lang="ru-RU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dirty="0" smtClean="0">
                <a:latin typeface="Franklin Gothic Book" pitchFamily="34" charset="0"/>
              </a:rPr>
              <a:t>», на 2025 год, всего – 19088,164 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572244"/>
              </p:ext>
            </p:extLst>
          </p:nvPr>
        </p:nvGraphicFramePr>
        <p:xfrm>
          <a:off x="336550" y="2060847"/>
          <a:ext cx="8470900" cy="4389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</a:t>
            </a:r>
            <a:r>
              <a:rPr lang="ru-RU" altLang="ru-RU" dirty="0" smtClean="0">
                <a:latin typeface="Franklin Gothic Book" pitchFamily="34" charset="0"/>
              </a:rPr>
              <a:t>«</a:t>
            </a:r>
            <a:r>
              <a:rPr lang="ru-RU" b="1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dirty="0" smtClean="0">
                <a:latin typeface="Franklin Gothic Book" pitchFamily="34" charset="0"/>
              </a:rPr>
              <a:t>», на 2026 год</a:t>
            </a:r>
            <a:r>
              <a:rPr lang="ru-RU" altLang="ru-RU" sz="2000" dirty="0" smtClean="0">
                <a:latin typeface="Franklin Gothic Book" pitchFamily="34" charset="0"/>
              </a:rPr>
              <a:t>,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 всего – 19717,443тыс.руб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820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442334"/>
              </p:ext>
            </p:extLst>
          </p:nvPr>
        </p:nvGraphicFramePr>
        <p:xfrm>
          <a:off x="336550" y="1988839"/>
          <a:ext cx="8470900" cy="446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«</a:t>
            </a:r>
            <a:r>
              <a:rPr lang="ru-RU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dirty="0" smtClean="0">
                <a:latin typeface="Franklin Gothic Book" pitchFamily="34" charset="0"/>
              </a:rPr>
              <a:t>», на 2027 год,</a:t>
            </a:r>
          </a:p>
          <a:p>
            <a:pPr algn="ctr" eaLnBrk="1" hangingPunct="1"/>
            <a:r>
              <a:rPr lang="ru-RU" altLang="ru-RU" dirty="0" smtClean="0">
                <a:latin typeface="Franklin Gothic Book" pitchFamily="34" charset="0"/>
              </a:rPr>
              <a:t> всего – 20 976,227 тыс.руб</a:t>
            </a:r>
            <a:r>
              <a:rPr lang="ru-RU" altLang="ru-RU" dirty="0"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985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Межбюджетные трансферты – основной вид безвозмездных перечислений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600" i="1" dirty="0" smtClean="0"/>
              <a:t>Межбюджетные трансферты – денежные средства, перечисляемые из одного бюджета бюджетной системы РФ другому.</a:t>
            </a:r>
          </a:p>
          <a:p>
            <a:pPr algn="ctr"/>
            <a:endParaRPr lang="ru-RU" sz="16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978339"/>
              </p:ext>
            </p:extLst>
          </p:nvPr>
        </p:nvGraphicFramePr>
        <p:xfrm>
          <a:off x="304799" y="2204864"/>
          <a:ext cx="8515674" cy="326136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8558"/>
                <a:gridCol w="2838558"/>
                <a:gridCol w="283855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Виды межбюджетных</a:t>
                      </a:r>
                      <a:r>
                        <a:rPr lang="ru-RU" baseline="0" dirty="0" smtClean="0">
                          <a:effectLst/>
                        </a:rPr>
                        <a:t> трансфертов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Определение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 Аналогия в семейном бюджете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Дотации (от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Dotatio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дар, пожертвование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без определения</a:t>
                      </a:r>
                      <a:r>
                        <a:rPr lang="ru-RU" sz="1400" baseline="0" dirty="0" smtClean="0"/>
                        <a:t> конкретной цели их использования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«карманные деньги»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Субвенции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Subvenire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приходить на помощь)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финансирование «переданных» другим публично-правовым образованиям полномочий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деньги и посылаете его в магазин купить продукты по списку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Субсидии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Subsidium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поддержка)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условиях долевого </a:t>
                      </a:r>
                      <a:r>
                        <a:rPr lang="ru-RU" sz="1400" dirty="0" err="1" smtClean="0"/>
                        <a:t>софинансирования</a:t>
                      </a:r>
                      <a:r>
                        <a:rPr lang="ru-RU" sz="1400" baseline="0" dirty="0" smtClean="0"/>
                        <a:t> расходов других бюджетов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добавляете</a:t>
                      </a:r>
                      <a:r>
                        <a:rPr lang="ru-RU" sz="1400" baseline="0" dirty="0" smtClean="0"/>
                        <a:t> денег для того, чтобы ваш ребёнок купил себе новый телефон, часть денег он накопил сам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26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4723716"/>
              </p:ext>
            </p:extLst>
          </p:nvPr>
        </p:nvGraphicFramePr>
        <p:xfrm>
          <a:off x="693738" y="1463675"/>
          <a:ext cx="7470775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54479"/>
            <a:ext cx="7786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dirty="0" smtClean="0">
                <a:latin typeface="Franklin Gothic Book" pitchFamily="34" charset="0"/>
              </a:rPr>
              <a:t>образования «</a:t>
            </a:r>
            <a:r>
              <a:rPr lang="ru-RU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dirty="0" smtClean="0">
                <a:latin typeface="Franklin Gothic Book" pitchFamily="34" charset="0"/>
              </a:rPr>
              <a:t>» </a:t>
            </a:r>
          </a:p>
          <a:p>
            <a:pPr algn="ctr" eaLnBrk="1" hangingPunct="1"/>
            <a:r>
              <a:rPr lang="ru-RU" altLang="ru-RU" dirty="0" smtClean="0">
                <a:latin typeface="Franklin Gothic Book" pitchFamily="34" charset="0"/>
              </a:rPr>
              <a:t>на 20</a:t>
            </a:r>
            <a:r>
              <a:rPr lang="en-US" altLang="ru-RU" dirty="0" smtClean="0">
                <a:latin typeface="Franklin Gothic Book" pitchFamily="34" charset="0"/>
              </a:rPr>
              <a:t>2</a:t>
            </a:r>
            <a:r>
              <a:rPr lang="ru-RU" altLang="ru-RU" dirty="0" smtClean="0">
                <a:latin typeface="Franklin Gothic Book" pitchFamily="34" charset="0"/>
              </a:rPr>
              <a:t>5 год 4651,953 </a:t>
            </a:r>
            <a:r>
              <a:rPr lang="ru-RU" altLang="ru-RU" dirty="0">
                <a:latin typeface="Franklin Gothic Book" pitchFamily="34" charset="0"/>
              </a:rPr>
              <a:t>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8435475"/>
              </p:ext>
            </p:extLst>
          </p:nvPr>
        </p:nvGraphicFramePr>
        <p:xfrm>
          <a:off x="693738" y="1700808"/>
          <a:ext cx="7694686" cy="476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4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1400" dirty="0" smtClean="0">
                <a:latin typeface="Franklin Gothic Book" pitchFamily="34" charset="0"/>
              </a:rPr>
              <a:t>образования </a:t>
            </a:r>
            <a:r>
              <a:rPr lang="ru-RU" altLang="ru-RU" sz="2000" dirty="0" smtClean="0">
                <a:latin typeface="Franklin Gothic Book" pitchFamily="34" charset="0"/>
              </a:rPr>
              <a:t>«</a:t>
            </a:r>
            <a:r>
              <a:rPr lang="ru-RU" sz="1400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sz="2000" dirty="0" smtClean="0">
                <a:latin typeface="Franklin Gothic Book" pitchFamily="34" charset="0"/>
              </a:rPr>
              <a:t>»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 на 2026 год    4012,166 </a:t>
            </a:r>
            <a:r>
              <a:rPr lang="ru-RU" altLang="ru-RU" sz="2000" dirty="0"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25307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8420593"/>
              </p:ext>
            </p:extLst>
          </p:nvPr>
        </p:nvGraphicFramePr>
        <p:xfrm>
          <a:off x="693738" y="1463675"/>
          <a:ext cx="7470775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4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1400" dirty="0" smtClean="0">
                <a:latin typeface="Franklin Gothic Book" pitchFamily="34" charset="0"/>
              </a:rPr>
              <a:t>образования «</a:t>
            </a:r>
            <a:r>
              <a:rPr lang="ru-RU" sz="1400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sz="1400" dirty="0" smtClean="0">
                <a:latin typeface="Franklin Gothic Book" pitchFamily="34" charset="0"/>
              </a:rPr>
              <a:t>»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 на 2027 год    3 772,086 </a:t>
            </a:r>
            <a:r>
              <a:rPr lang="ru-RU" altLang="ru-RU" sz="2000" dirty="0"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842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понятие и типы расходных обязательств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400" i="1" dirty="0" smtClean="0"/>
              <a:t>Расходное обязательство – обязанность выплатить денежные средства из соответствующего бюджета</a:t>
            </a:r>
          </a:p>
          <a:p>
            <a:pPr algn="ctr"/>
            <a:endParaRPr lang="ru-RU" sz="14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38893"/>
              </p:ext>
            </p:extLst>
          </p:nvPr>
        </p:nvGraphicFramePr>
        <p:xfrm>
          <a:off x="304800" y="2492896"/>
          <a:ext cx="8515672" cy="28448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57836"/>
                <a:gridCol w="42578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Расходные обязательства</a:t>
                      </a:r>
                      <a:endParaRPr lang="ru-RU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Основания для возникновения и оплаты</a:t>
                      </a:r>
                      <a:endParaRPr lang="ru-RU" u="sng" dirty="0"/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Публичные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Законы, определяющие объем и правила определения объема обязательств перед гражданами, организациями, органами власти, в том числе законы, устанавливающие права граждан на получение социальных выплат (пенсий, пособий, компенсаций)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Гражданско-правовые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Государственный (муниципальный) контракт, трудовое соглашение, соглашение о предоставлении субсидии органам власти на закупки</a:t>
                      </a:r>
                      <a:r>
                        <a:rPr lang="ru-RU" sz="1400" baseline="0" dirty="0" smtClean="0"/>
                        <a:t> и т.д.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Межгосударственный договор  (соглашение)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5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668072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4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400" i="1" dirty="0" smtClean="0">
                <a:solidFill>
                  <a:schemeClr val="tx1"/>
                </a:solidFill>
              </a:rPr>
            </a:br>
            <a:r>
              <a:rPr lang="ru-RU" sz="1400" i="1" dirty="0" smtClean="0">
                <a:solidFill>
                  <a:schemeClr val="tx1"/>
                </a:solidFill>
              </a:rPr>
              <a:t>«</a:t>
            </a:r>
            <a:r>
              <a:rPr lang="ru-RU" sz="1400" dirty="0">
                <a:effectLst/>
              </a:rPr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sz="1400" i="1" dirty="0" smtClean="0">
                <a:solidFill>
                  <a:schemeClr val="tx1"/>
                </a:solidFill>
              </a:rPr>
              <a:t>» на 2025</a:t>
            </a:r>
            <a:br>
              <a:rPr lang="ru-RU" sz="1400" i="1" dirty="0" smtClean="0">
                <a:solidFill>
                  <a:schemeClr val="tx1"/>
                </a:solidFill>
              </a:rPr>
            </a:br>
            <a:r>
              <a:rPr lang="ru-RU" sz="1400" i="1" dirty="0" smtClean="0">
                <a:solidFill>
                  <a:schemeClr val="tx1"/>
                </a:solidFill>
              </a:rPr>
              <a:t> год (23740,117тыс. руб.)</a:t>
            </a:r>
            <a:endParaRPr lang="ru-RU" sz="14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636466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4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400" i="1" dirty="0" smtClean="0">
                <a:solidFill>
                  <a:schemeClr val="tx1"/>
                </a:solidFill>
              </a:rPr>
            </a:br>
            <a:r>
              <a:rPr lang="ru-RU" sz="1400" i="1" dirty="0" smtClean="0">
                <a:solidFill>
                  <a:schemeClr val="tx1"/>
                </a:solidFill>
              </a:rPr>
              <a:t>«</a:t>
            </a:r>
            <a:r>
              <a:rPr lang="ru-RU" sz="1400" b="1" dirty="0">
                <a:effectLst/>
              </a:rPr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sz="1400" i="1" dirty="0" smtClean="0">
                <a:solidFill>
                  <a:schemeClr val="tx1"/>
                </a:solidFill>
              </a:rPr>
              <a:t>» на 2026 </a:t>
            </a:r>
            <a:br>
              <a:rPr lang="ru-RU" sz="14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(23,729,609 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0981028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187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87675" y="428625"/>
            <a:ext cx="5616773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Уважаемые жители </a:t>
            </a:r>
            <a:r>
              <a:rPr lang="ru-RU" dirty="0" smtClean="0">
                <a:latin typeface="+mn-lt"/>
              </a:rPr>
              <a:t>поселка имени К.Либкнехта!</a:t>
            </a:r>
            <a:endParaRPr lang="ru-RU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latin typeface="+mn-lt"/>
              </a:rPr>
              <a:t>Бюджет </a:t>
            </a:r>
            <a:r>
              <a:rPr lang="ru-RU" sz="1400" dirty="0">
                <a:latin typeface="+mn-lt"/>
              </a:rPr>
              <a:t>муниципального </a:t>
            </a:r>
            <a:r>
              <a:rPr lang="ru-RU" sz="1400" dirty="0" smtClean="0">
                <a:latin typeface="+mn-lt"/>
              </a:rPr>
              <a:t>образования «</a:t>
            </a:r>
            <a:r>
              <a:rPr lang="ru-RU" sz="1400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sz="1400" dirty="0" smtClean="0">
                <a:latin typeface="+mn-lt"/>
              </a:rPr>
              <a:t>» </a:t>
            </a:r>
            <a:r>
              <a:rPr lang="ru-RU" sz="1400" dirty="0">
                <a:latin typeface="+mn-lt"/>
              </a:rPr>
              <a:t>на </a:t>
            </a:r>
            <a:r>
              <a:rPr lang="ru-RU" sz="1400" dirty="0" smtClean="0">
                <a:latin typeface="+mn-lt"/>
              </a:rPr>
              <a:t>2025 год и плановый период 2026 и 2027 годов </a:t>
            </a:r>
            <a:r>
              <a:rPr lang="ru-RU" sz="1400" dirty="0">
                <a:latin typeface="+mn-lt"/>
              </a:rPr>
              <a:t>сформирован сбалансированным по доходам и расходам (доходы=расходам). Приоритетными направлениями расходования бюджетных средств определены: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-выплата заработной платы с начислениями работникам бюджетной сферы;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-оплата потребленных топливно-энергетических ресурсов;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-уплата налогов;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4925" y="3716338"/>
            <a:ext cx="910907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sz="1400" dirty="0" smtClean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 smtClean="0">
                <a:latin typeface="Franklin Gothic Book" pitchFamily="34" charset="0"/>
              </a:rPr>
              <a:t>Главный </a:t>
            </a:r>
            <a:r>
              <a:rPr lang="ru-RU" altLang="ru-RU" sz="1400" dirty="0">
                <a:latin typeface="Franklin Gothic Book" pitchFamily="34" charset="0"/>
              </a:rPr>
              <a:t>финансовый документ утверждается </a:t>
            </a:r>
            <a:r>
              <a:rPr lang="ru-RU" altLang="ru-RU" sz="1400" dirty="0" smtClean="0">
                <a:latin typeface="Franklin Gothic Book" pitchFamily="34" charset="0"/>
              </a:rPr>
              <a:t>Решением Собрания депутатов поселка имени К.Либкнехта Курчатовского </a:t>
            </a:r>
            <a:r>
              <a:rPr lang="ru-RU" altLang="ru-RU" sz="1400" dirty="0">
                <a:latin typeface="Franklin Gothic Book" pitchFamily="34" charset="0"/>
              </a:rPr>
              <a:t>района Курской области, обсуждается на публичных слушаниях. При этом для нас важно ещё раз, в доступной форме, донести до жителей </a:t>
            </a:r>
            <a:r>
              <a:rPr lang="ru-RU" altLang="ru-RU" sz="1400" dirty="0" smtClean="0">
                <a:latin typeface="Franklin Gothic Book" pitchFamily="34" charset="0"/>
              </a:rPr>
              <a:t>поселка </a:t>
            </a:r>
            <a:r>
              <a:rPr lang="ru-RU" altLang="ru-RU" sz="1400" dirty="0">
                <a:latin typeface="Franklin Gothic Book" pitchFamily="34" charset="0"/>
              </a:rPr>
              <a:t>информацию о распределении бюджетных средств по приоритетным направлениям. Именно этому и способствует «Бюджет для граждан». Информация доходчиво раскрывает основные понятия о бюджетном процессе в муниципальном </a:t>
            </a:r>
            <a:r>
              <a:rPr lang="ru-RU" altLang="ru-RU" sz="1400" dirty="0" smtClean="0">
                <a:latin typeface="Franklin Gothic Book" pitchFamily="34" charset="0"/>
              </a:rPr>
              <a:t>образовании «</a:t>
            </a:r>
            <a:r>
              <a:rPr lang="ru-RU" sz="1400" dirty="0"/>
              <a:t>городское поселение поселок  имени К. Либкнехта» Курчатовского муниципального района  </a:t>
            </a:r>
            <a:r>
              <a:rPr lang="ru-RU" sz="1400"/>
              <a:t>Курской </a:t>
            </a:r>
            <a:r>
              <a:rPr lang="ru-RU" sz="1400" smtClean="0"/>
              <a:t>области </a:t>
            </a:r>
            <a:r>
              <a:rPr lang="ru-RU" altLang="ru-RU" sz="1400" smtClean="0">
                <a:latin typeface="Franklin Gothic Book" pitchFamily="34" charset="0"/>
              </a:rPr>
              <a:t>и </a:t>
            </a:r>
            <a:r>
              <a:rPr lang="ru-RU" altLang="ru-RU" sz="1400" dirty="0">
                <a:latin typeface="Franklin Gothic Book" pitchFamily="34" charset="0"/>
              </a:rPr>
              <a:t>позволит каждому жителю изучить основные направления бюджетной политики </a:t>
            </a:r>
            <a:r>
              <a:rPr lang="ru-RU" altLang="ru-RU" sz="1400" dirty="0" smtClean="0">
                <a:latin typeface="Franklin Gothic Book" pitchFamily="34" charset="0"/>
              </a:rPr>
              <a:t>поселка.</a:t>
            </a:r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>
                <a:latin typeface="Franklin Gothic Book" pitchFamily="34" charset="0"/>
              </a:rPr>
              <a:t>Мы открыты для Ваших замечаний и конструктивных предложений.</a:t>
            </a: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dirty="0">
                <a:latin typeface="Franklin Gothic Book" pitchFamily="34" charset="0"/>
              </a:rPr>
              <a:t>Глава </a:t>
            </a:r>
            <a:r>
              <a:rPr lang="ru-RU" altLang="ru-RU" dirty="0" smtClean="0">
                <a:latin typeface="Franklin Gothic Book" pitchFamily="34" charset="0"/>
              </a:rPr>
              <a:t>поселка им.К.Либкнехта                                               А.М. Туточкин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1026" name="Picture 2" descr="C:\Documents and Settings\Inna\Рабочий стол\картинки\byudzhet-752x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7824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400" i="1" dirty="0" smtClean="0">
                <a:solidFill>
                  <a:schemeClr val="tx1"/>
                </a:solidFill>
              </a:rPr>
              <a:t>«</a:t>
            </a:r>
            <a:r>
              <a:rPr lang="ru-RU" sz="1400" b="1" dirty="0">
                <a:effectLst/>
              </a:rPr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sz="1800" i="1" dirty="0" smtClean="0">
                <a:solidFill>
                  <a:schemeClr val="tx1"/>
                </a:solidFill>
              </a:rPr>
              <a:t>» на 2027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(24 748,313 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633090"/>
              </p:ext>
            </p:extLst>
          </p:nvPr>
        </p:nvGraphicFramePr>
        <p:xfrm>
          <a:off x="304800" y="1772815"/>
          <a:ext cx="8443664" cy="430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35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Что такое муниципальные программы?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2730" y="1196751"/>
            <a:ext cx="8589750" cy="4883373"/>
          </a:xfrm>
        </p:spPr>
        <p:txBody>
          <a:bodyPr/>
          <a:lstStyle/>
          <a:p>
            <a:pPr algn="just"/>
            <a:r>
              <a:rPr lang="ru-RU" sz="1400" i="1" dirty="0" smtClean="0"/>
              <a:t>Муниципальная программа (далее программа) – увязанный по задачам, ресурсам и срокам выполнения комплекс социально-экономических, организационно-хозяйственных, научно-исследовательских и других мероприятий, обеспечивающих эффективное решение системных проблем экономического, социального, экологического и культурного развития муниципального образования, полностью или частично финансируемых из бюджета муниципального образования, разработанных на срок более одного года.</a:t>
            </a:r>
          </a:p>
          <a:p>
            <a:pPr algn="just"/>
            <a:endParaRPr lang="ru-RU" sz="1400" i="1" dirty="0"/>
          </a:p>
          <a:p>
            <a:pPr algn="just"/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74672064"/>
              </p:ext>
            </p:extLst>
          </p:nvPr>
        </p:nvGraphicFramePr>
        <p:xfrm>
          <a:off x="395536" y="2636911"/>
          <a:ext cx="8352928" cy="3443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84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бюджетных ассигнований по муниципальным программам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«</a:t>
            </a:r>
            <a:r>
              <a:rPr lang="ru-RU" sz="2000" dirty="0">
                <a:effectLst/>
              </a:rPr>
              <a:t>городское поселение поселок  имени К. Либкнехта» Курчатовского муниципального района  Курской области</a:t>
            </a:r>
            <a:endParaRPr lang="ru-RU" sz="2000" dirty="0">
              <a:solidFill>
                <a:srgbClr val="7030A0"/>
              </a:solidFill>
              <a:effectLst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906120"/>
              </p:ext>
            </p:extLst>
          </p:nvPr>
        </p:nvGraphicFramePr>
        <p:xfrm>
          <a:off x="323528" y="1412776"/>
          <a:ext cx="8568952" cy="4960181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114260"/>
                <a:gridCol w="798508"/>
                <a:gridCol w="864096"/>
                <a:gridCol w="792088"/>
              </a:tblGrid>
              <a:tr h="2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Наименование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2025д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2026год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2027 </a:t>
                      </a:r>
                      <a:r>
                        <a:rPr lang="ru-RU" sz="8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</a:tr>
              <a:tr h="12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2996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Всего расходов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13 549 392,00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12920676,00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13290255,00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7363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Муниципальная </a:t>
                      </a: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программа поселка имен  К.Либкнехта </a:t>
                      </a: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Курчатовского района Курской области «Развитие культуры»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2499400,00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2499400,00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2499400,00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«Управление муниципальным имуществом»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549426,00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469500,00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«Обеспечение доступным и комфортным жильем и коммунальными услугами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граждан в муниципальном образовании «поселок имени К.Либкнехта»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2745137,00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2196347,00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2635426,00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«Повышение эффективности работы с молодежью,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организация отдыха и оздоровления детей, молодежи, развитие физической культуры и спорта»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муниципальной службы»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4488000,00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4488000,00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4488000,00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648072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транспортной системы,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обеспечение перевозки пассажиров в муниципальном образовании «поселок имени К.Либкнехта» Курчатовского района Курской области и безопасности дорожного движения»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2608429,00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2608429,00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2608429,00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«Защита населения и территорий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от чрезвычайных ситуаций, обеспечение пожарной безопасности и  безопасности людей на водных объектах»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217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экономики»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8624">
                <a:tc>
                  <a:txBody>
                    <a:bodyPr/>
                    <a:lstStyle/>
                    <a:p>
                      <a:pPr indent="-12065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«Формирование современной городской среды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в поселке имени К.Либкнехта Курчатовского района Курской области на 2019-2025 год»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32328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 «Развитие информационного общества»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89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C:\Documents and Settings\Inna\Рабочий стол\картинки\4FQEjCtzJ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5004048" cy="3312368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5nZq1bGKDk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010" y="3501008"/>
            <a:ext cx="4475990" cy="3356992"/>
          </a:xfrm>
          <a:prstGeom prst="rect">
            <a:avLst/>
          </a:prstGeom>
          <a:noFill/>
        </p:spPr>
      </p:pic>
      <p:pic>
        <p:nvPicPr>
          <p:cNvPr id="1026" name="Picture 2" descr="C:\Documents and Settings\Inna\Рабочий стол\картинки\3HMC0bSAI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4932040" cy="2952328"/>
          </a:xfrm>
          <a:prstGeom prst="rect">
            <a:avLst/>
          </a:prstGeom>
          <a:noFill/>
        </p:spPr>
      </p:pic>
      <p:pic>
        <p:nvPicPr>
          <p:cNvPr id="1029" name="Picture 5" descr="C:\Documents and Settings\Inna\Рабочий стол\картинки\Инне\DSC057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1008"/>
            <a:ext cx="4932040" cy="33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08012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развитие физической культуры и спорта на 2025-2027 годы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1000" dirty="0" smtClean="0"/>
          </a:p>
          <a:p>
            <a:r>
              <a:rPr lang="ru-RU" sz="3200" dirty="0" smtClean="0">
                <a:solidFill>
                  <a:srgbClr val="008000"/>
                </a:solidFill>
              </a:rPr>
              <a:t>Всего расходов:</a:t>
            </a:r>
          </a:p>
          <a:p>
            <a:endParaRPr lang="ru-RU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2025 год – 300000 руб.</a:t>
            </a:r>
          </a:p>
          <a:p>
            <a:endParaRPr lang="ru-RU" sz="2400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2026 год – 300000 руб.</a:t>
            </a:r>
          </a:p>
          <a:p>
            <a:endParaRPr lang="ru-RU" sz="2400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2027 год – 300000 руб.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1000" dirty="0" smtClean="0"/>
          </a:p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Основное мероприятие «Обеспечение участия в областных соревнованиях и развития спортивного резерва»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-420624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9166" y="3645024"/>
            <a:ext cx="2409732" cy="321297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3981" y="3501008"/>
            <a:ext cx="4475989" cy="3356992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68" y="403862"/>
            <a:ext cx="4320480" cy="3240360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540409"/>
            <a:ext cx="4860032" cy="2967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6699"/>
          </a:solidFill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/>
              <a:t>Расходы на культуру на 2025-2027  </a:t>
            </a:r>
            <a:r>
              <a:rPr lang="ru-RU" sz="2800" dirty="0" smtClean="0"/>
              <a:t>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628800"/>
            <a:ext cx="4774304" cy="465509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Всего расходов: 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2025 – 2499400,00 руб.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2026 – 2499400,00 руб.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2027 – 2499400,00 руб.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1844824"/>
            <a:ext cx="4059560" cy="4479776"/>
          </a:xfrm>
        </p:spPr>
        <p:txBody>
          <a:bodyPr/>
          <a:lstStyle/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Подпрограмма «Наследие»: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2025 год – 2 499 400,00руб.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2026 год – 2 499 400,00 руб.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2027 год – 2 499 400,00 руб.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677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42175_576x3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4286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644008" y="116632"/>
            <a:ext cx="410629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latin typeface="Franklin Gothic Book" pitchFamily="34" charset="0"/>
              </a:rPr>
              <a:t>Дорожный фонд </a:t>
            </a:r>
            <a:r>
              <a:rPr lang="ru-RU" altLang="ru-RU" dirty="0">
                <a:latin typeface="Franklin Gothic Book" pitchFamily="34" charset="0"/>
              </a:rPr>
              <a:t>- 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 местного значения</a:t>
            </a:r>
            <a:r>
              <a:rPr lang="ru-RU" altLang="ru-RU" dirty="0" smtClean="0">
                <a:latin typeface="Franklin Gothic Book" pitchFamily="34" charset="0"/>
              </a:rPr>
              <a:t>.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21508" name="Рисунок 3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4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2071688" y="3000375"/>
            <a:ext cx="157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Доходы фонда</a:t>
            </a: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6286500" y="3000375"/>
            <a:ext cx="1643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Расходы фонда</a:t>
            </a:r>
          </a:p>
        </p:txBody>
      </p:sp>
      <p:sp>
        <p:nvSpPr>
          <p:cNvPr id="21512" name="Прямоугольник 8"/>
          <p:cNvSpPr>
            <a:spLocks noChangeArrowheads="1"/>
          </p:cNvSpPr>
          <p:nvPr/>
        </p:nvSpPr>
        <p:spPr bwMode="auto">
          <a:xfrm>
            <a:off x="4143375" y="4214813"/>
            <a:ext cx="50006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>
                <a:latin typeface="Franklin Gothic Book" pitchFamily="34" charset="0"/>
              </a:rPr>
              <a:t>-на финансовое обеспечение деятельности по проектированию, строительству, реконструкции, капитальному ремонту, ремонту и содержанию автомобильных дорог общего пользования  местного значения</a:t>
            </a:r>
            <a:r>
              <a:rPr lang="en-US" altLang="ru-RU" dirty="0">
                <a:latin typeface="Franklin Gothic Book" pitchFamily="34" charset="0"/>
              </a:rPr>
              <a:t>;</a:t>
            </a:r>
            <a:endParaRPr lang="ru-RU" altLang="ru-RU" dirty="0">
              <a:latin typeface="Franklin Gothic Book" pitchFamily="34" charset="0"/>
            </a:endParaRPr>
          </a:p>
          <a:p>
            <a:pPr eaLnBrk="1" hangingPunct="1">
              <a:buFontTx/>
              <a:buChar char="-"/>
            </a:pPr>
            <a:r>
              <a:rPr lang="ru-RU" altLang="ru-RU" dirty="0">
                <a:latin typeface="Franklin Gothic Book" pitchFamily="34" charset="0"/>
              </a:rPr>
              <a:t>приобретение дорожной техники,</a:t>
            </a:r>
          </a:p>
          <a:p>
            <a:pPr eaLnBrk="1" hangingPunct="1"/>
            <a:r>
              <a:rPr lang="ru-RU" altLang="ru-RU" dirty="0">
                <a:latin typeface="Franklin Gothic Book" pitchFamily="34" charset="0"/>
              </a:rPr>
              <a:t>необходимой для строительства и содержания автомобильных дорог.</a:t>
            </a:r>
          </a:p>
        </p:txBody>
      </p:sp>
      <p:sp>
        <p:nvSpPr>
          <p:cNvPr id="21513" name="TextBox 9"/>
          <p:cNvSpPr txBox="1">
            <a:spLocks noChangeArrowheads="1"/>
          </p:cNvSpPr>
          <p:nvPr/>
        </p:nvSpPr>
        <p:spPr bwMode="auto">
          <a:xfrm>
            <a:off x="0" y="4286250"/>
            <a:ext cx="407193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>
                <a:latin typeface="Franklin Gothic Book" pitchFamily="34" charset="0"/>
              </a:rPr>
              <a:t>акцизы на автомобильный бензин, прямогонный бензин, дизельное топливо, моторные масла для дизельных и карбюраторных (инжекторных) двигателей, производимых на территории Российской Федерации,</a:t>
            </a:r>
          </a:p>
          <a:p>
            <a:pPr eaLnBrk="1" hangingPunct="1"/>
            <a:r>
              <a:rPr lang="ru-RU" altLang="ru-RU">
                <a:latin typeface="Franklin Gothic Book" pitchFamily="34" charset="0"/>
              </a:rPr>
              <a:t>подлежащие зачислению в местный бюджет</a:t>
            </a:r>
          </a:p>
        </p:txBody>
      </p:sp>
      <p:pic>
        <p:nvPicPr>
          <p:cNvPr id="5122" name="Picture 2" descr="C:\Documents and Settings\Inna\Рабочий стол\картинки\IMG_05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0302" y="2852937"/>
            <a:ext cx="4923698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Дорожный фонд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340768"/>
            <a:ext cx="8812088" cy="4739357"/>
          </a:xfrm>
        </p:spPr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Направления использования дорожного фонда: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выполнение работ по капитальному ремонту, ремонту и содержанию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проектирование и строительство (реконструкция)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обустройство автомобильных дорог  общего пользования в целях повышения безопасности дорожного движения.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модернизация сети уличного освещения  и шкафов управления наружного освещения</a:t>
            </a:r>
          </a:p>
          <a:p>
            <a:r>
              <a:rPr lang="ru-RU" sz="20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Объем бюджетных ассигнований муниципального дорожного фонда: 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2025 год – 2 608 429,00 руб.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2026 год – 2 608429,00 руб.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2027 год –2 608 429,00 руб.</a:t>
            </a:r>
            <a:endParaRPr lang="ru-RU" sz="24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6699"/>
                </a:solidFill>
              </a:rPr>
              <a:t>Сфера ЖКХ</a:t>
            </a:r>
            <a:endParaRPr lang="ru-RU" b="1" i="1" dirty="0">
              <a:solidFill>
                <a:srgbClr val="FF66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968552"/>
          </a:xfrm>
        </p:spPr>
        <p:txBody>
          <a:bodyPr/>
          <a:lstStyle/>
          <a:p>
            <a:pPr algn="ctr"/>
            <a:r>
              <a:rPr lang="ru-RU" sz="1800" b="1" spc="30" dirty="0" smtClean="0">
                <a:solidFill>
                  <a:srgbClr val="002060"/>
                </a:solidFill>
              </a:rPr>
              <a:t>Муниципальная программа поселка имен  К.Либкнехта Курчатовского района «Обеспечение доступным и комфортным жильем и коммунальными услугами граждан в муниципальном образовании «поселок имени К.Либкнехта»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задачи Программы: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создание условий для развития в муниципальном образовании социальной и инженерной инфраструктуры;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по благоустройству поселка, сбору и транспортировке ТБО;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в области жилищно-коммунального хозяйства.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программы: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2025 год –2 745 137,00руб.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2026 год –2 196 347,00 руб.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2027 год –2 635 426,00руб.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357688" y="785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>
              <a:latin typeface="Franklin Gothic Book" pitchFamily="34" charset="0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572000" y="357188"/>
            <a:ext cx="4286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b="1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2000" b="1" dirty="0">
                <a:latin typeface="Franklin Gothic Book" pitchFamily="34" charset="0"/>
              </a:rPr>
              <a:t>Бюджет – </a:t>
            </a:r>
            <a:r>
              <a:rPr lang="ru-RU" altLang="ru-RU" sz="2000" dirty="0">
                <a:latin typeface="Franklin Gothic Book" pitchFamily="34" charset="0"/>
              </a:rPr>
              <a:t>форма образования и расходования денежных средств,</a:t>
            </a:r>
          </a:p>
          <a:p>
            <a:pPr eaLnBrk="1" hangingPunct="1"/>
            <a:r>
              <a:rPr lang="ru-RU" altLang="ru-RU" sz="2000" dirty="0">
                <a:latin typeface="Franklin Gothic Book" pitchFamily="34" charset="0"/>
              </a:rPr>
              <a:t>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57188" y="3571875"/>
            <a:ext cx="428682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Franklin Gothic Book" pitchFamily="34" charset="0"/>
              </a:rPr>
              <a:t>Бюджет  для граждан – </a:t>
            </a:r>
            <a:r>
              <a:rPr lang="ru-RU" altLang="ru-RU" sz="2000" dirty="0">
                <a:latin typeface="Franklin Gothic Book" pitchFamily="34" charset="0"/>
              </a:rPr>
              <a:t>аналитический документ, разрабатываемый в целях представления гражданам актуальной информации о бюджете в формате, доступном для широкого круга пользователей.</a:t>
            </a:r>
            <a:endParaRPr lang="ru-RU" altLang="ru-RU" sz="2000" b="1" dirty="0">
              <a:latin typeface="Franklin Gothic Book" pitchFamily="34" charset="0"/>
            </a:endParaRPr>
          </a:p>
        </p:txBody>
      </p:sp>
      <p:pic>
        <p:nvPicPr>
          <p:cNvPr id="2050" name="Picture 2" descr="C:\Documents and Settings\Inna\Рабочий стол\картинки\otkrytyj_bjudzh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4211960" cy="4149080"/>
          </a:xfrm>
          <a:prstGeom prst="rect">
            <a:avLst/>
          </a:prstGeom>
          <a:noFill/>
        </p:spPr>
      </p:pic>
      <p:pic>
        <p:nvPicPr>
          <p:cNvPr id="2051" name="Picture 3" descr="C:\Documents and Settings\Inna\Рабочий стол\картинки\86c1871f1c42d1047764bc3ac22436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5976" cy="326698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36344"/>
            <a:ext cx="41910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" y="0"/>
            <a:ext cx="4668010" cy="3501008"/>
          </a:xfrm>
          <a:prstGeom prst="rect">
            <a:avLst/>
          </a:prstGeom>
          <a:noFill/>
        </p:spPr>
      </p:pic>
      <p:pic>
        <p:nvPicPr>
          <p:cNvPr id="2051" name="Picture 3" descr="C:\Documents and Settings\Inna\Рабочий стол\картинки\Инне\DSC07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0"/>
            <a:ext cx="4475990" cy="3501008"/>
          </a:xfrm>
          <a:prstGeom prst="rect">
            <a:avLst/>
          </a:prstGeom>
          <a:noFill/>
        </p:spPr>
      </p:pic>
      <p:pic>
        <p:nvPicPr>
          <p:cNvPr id="2053" name="Picture 5" descr="C:\Documents and Settings\Inna\Рабочий стол\картинки\Инне\P_20170908_114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501008"/>
            <a:ext cx="5220072" cy="3356992"/>
          </a:xfrm>
          <a:prstGeom prst="rect">
            <a:avLst/>
          </a:prstGeom>
          <a:noFill/>
        </p:spPr>
      </p:pic>
      <p:pic>
        <p:nvPicPr>
          <p:cNvPr id="2052" name="Picture 4" descr="C:\Documents and Settings\Inna\Рабочий стол\картинки\Инне\DSC08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4716016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3399FF"/>
                </a:solidFill>
              </a:rPr>
              <a:t>Формирование современной городской среды</a:t>
            </a:r>
            <a:endParaRPr lang="ru-RU" dirty="0">
              <a:solidFill>
                <a:srgbClr val="3399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60848"/>
            <a:ext cx="8784976" cy="1728192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CC3300"/>
                </a:solidFill>
              </a:rPr>
              <a:t>На реализацию мероприятий по формированию современной городской среды предусмотрено на 2025 год 0,00 руб.,2026 год  0,00 руб.</a:t>
            </a:r>
          </a:p>
          <a:p>
            <a:pPr algn="ctr"/>
            <a:endParaRPr lang="ru-RU" sz="2800" i="1" dirty="0" smtClean="0">
              <a:solidFill>
                <a:srgbClr val="CC3300"/>
              </a:solidFill>
            </a:endParaRPr>
          </a:p>
          <a:p>
            <a:endParaRPr lang="ru-RU" sz="2800" i="1" dirty="0" smtClean="0">
              <a:solidFill>
                <a:srgbClr val="CC3300"/>
              </a:solidFill>
            </a:endParaRPr>
          </a:p>
          <a:p>
            <a:endParaRPr lang="ru-RU" sz="2800" i="1" dirty="0">
              <a:solidFill>
                <a:srgbClr val="CC33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3456" y="4131078"/>
            <a:ext cx="2045190" cy="2726921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352" y="4131078"/>
            <a:ext cx="2045191" cy="2726922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UE9xa09uG2Ozy4xATzWwQ5UFloHhy4pgNERqjABk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149080"/>
            <a:ext cx="3203848" cy="2708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Резервный фонд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600" i="1" dirty="0" smtClean="0"/>
              <a:t>Резервный фонд Администрации поселка имени К.Либкнехта Курчатовского района  (далее - резервный фонд) создается с</a:t>
            </a:r>
          </a:p>
          <a:p>
            <a:pPr algn="just"/>
            <a:r>
              <a:rPr lang="ru-RU" sz="1600" i="1" dirty="0" smtClean="0"/>
              <a:t> целью финансового обеспечения непредвиденных</a:t>
            </a:r>
          </a:p>
          <a:p>
            <a:pPr algn="just"/>
            <a:r>
              <a:rPr lang="ru-RU" sz="1600" i="1" dirty="0" smtClean="0"/>
              <a:t> расходов, мероприятий местного значения, </a:t>
            </a:r>
          </a:p>
          <a:p>
            <a:pPr algn="just"/>
            <a:r>
              <a:rPr lang="ru-RU" sz="1600" i="1" dirty="0" smtClean="0"/>
              <a:t>непредусмотренных решением о бюджете</a:t>
            </a:r>
          </a:p>
          <a:p>
            <a:pPr algn="just"/>
            <a:r>
              <a:rPr lang="ru-RU" sz="1600" i="1" dirty="0" smtClean="0"/>
              <a:t> муниципального образования на очередной</a:t>
            </a:r>
          </a:p>
          <a:p>
            <a:pPr algn="just"/>
            <a:r>
              <a:rPr lang="ru-RU" sz="1600" i="1" dirty="0" smtClean="0"/>
              <a:t> финансовый год и плановый период.</a:t>
            </a:r>
          </a:p>
          <a:p>
            <a:endParaRPr lang="ru-RU" sz="1600" i="1" dirty="0" smtClean="0"/>
          </a:p>
          <a:p>
            <a:r>
              <a:rPr lang="ru-RU" sz="1600" i="1" dirty="0" smtClean="0"/>
              <a:t>Размер резервного фонда устанавливается </a:t>
            </a:r>
          </a:p>
          <a:p>
            <a:r>
              <a:rPr lang="ru-RU" sz="1600" i="1" dirty="0" smtClean="0"/>
              <a:t>постановлением администрации поселка имени</a:t>
            </a:r>
          </a:p>
          <a:p>
            <a:r>
              <a:rPr lang="ru-RU" sz="1600" i="1" dirty="0" smtClean="0"/>
              <a:t> К.Либкнехта Курчатовского района и не может </a:t>
            </a:r>
          </a:p>
          <a:p>
            <a:r>
              <a:rPr lang="ru-RU" sz="1600" i="1" dirty="0" smtClean="0"/>
              <a:t>превышать 3 процента от общего объема расходов.</a:t>
            </a:r>
          </a:p>
          <a:p>
            <a:endParaRPr lang="ru-RU" sz="1600" i="1" dirty="0"/>
          </a:p>
          <a:p>
            <a:r>
              <a:rPr lang="ru-RU" sz="1600" i="1" dirty="0" smtClean="0"/>
              <a:t> Резервный фонд на 2025 -2027 годы  запланирован в размере 100 тыс. руб.</a:t>
            </a:r>
          </a:p>
          <a:p>
            <a:endParaRPr lang="ru-RU" sz="1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16832"/>
            <a:ext cx="26642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0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Бюджетные ассигнования резервного фонда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используются для финансового обеспечения:</a:t>
            </a:r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98787266"/>
              </p:ext>
            </p:extLst>
          </p:nvPr>
        </p:nvGraphicFramePr>
        <p:xfrm>
          <a:off x="395536" y="1988841"/>
          <a:ext cx="8352928" cy="4091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641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3218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698500"/>
            <a:ext cx="4270375" cy="394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5072063" y="1214438"/>
            <a:ext cx="36433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rgbClr val="0070C0"/>
                </a:solidFill>
                <a:latin typeface="Franklin Gothic Book" pitchFamily="34" charset="0"/>
              </a:rPr>
              <a:t>Муниципальный долг возникает в силу осуществления заимствований для погашения долговых обязательств и финансирования дефицита бюджета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14313" y="5357813"/>
            <a:ext cx="87153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7030A0"/>
                </a:solidFill>
                <a:latin typeface="Franklin Gothic Book" pitchFamily="34" charset="0"/>
              </a:rPr>
              <a:t>Муниципальный долг муниципального </a:t>
            </a:r>
            <a:r>
              <a:rPr lang="ru-RU" altLang="ru-RU" sz="2400" dirty="0" smtClean="0">
                <a:solidFill>
                  <a:srgbClr val="7030A0"/>
                </a:solidFill>
                <a:latin typeface="Franklin Gothic Book" pitchFamily="34" charset="0"/>
              </a:rPr>
              <a:t>образования  «</a:t>
            </a:r>
            <a:r>
              <a:rPr lang="ru-RU" dirty="0"/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altLang="ru-RU" sz="2400" dirty="0" smtClean="0">
                <a:solidFill>
                  <a:srgbClr val="7030A0"/>
                </a:solidFill>
                <a:latin typeface="Franklin Gothic Book" pitchFamily="34" charset="0"/>
              </a:rPr>
              <a:t>»  на 2025 г</a:t>
            </a:r>
            <a:r>
              <a:rPr lang="ru-RU" altLang="ru-RU" sz="2400" dirty="0" smtClean="0">
                <a:solidFill>
                  <a:srgbClr val="7030A0"/>
                </a:solidFill>
                <a:latin typeface="Univers"/>
              </a:rPr>
              <a:t>=0,00 руб.</a:t>
            </a:r>
            <a:endParaRPr lang="ru-RU" altLang="ru-RU" sz="2400" dirty="0">
              <a:solidFill>
                <a:srgbClr val="7030A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социально-экономического </a:t>
            </a:r>
            <a:r>
              <a:rPr lang="ru-RU" sz="2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развития, используемые при составлении проекта бюджета муниципального образования</a:t>
            </a:r>
            <a:endParaRPr lang="ru-RU" sz="2000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4580774"/>
              </p:ext>
            </p:extLst>
          </p:nvPr>
        </p:nvGraphicFramePr>
        <p:xfrm>
          <a:off x="467543" y="1484784"/>
          <a:ext cx="8352928" cy="42554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31167"/>
                <a:gridCol w="1679919"/>
                <a:gridCol w="1080614"/>
                <a:gridCol w="1080614"/>
                <a:gridCol w="1080614"/>
              </a:tblGrid>
              <a:tr h="1300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Единицы измерения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2025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Индекс-дефлятор оптовых цен промышленной продукции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104,4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Индекс-дефлятор промышленного производства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101,3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Фонд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тыс.рублей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554278,0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597884,0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651313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Темп роста фонда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тыс.чел.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32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Основные термины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043189"/>
          </a:xfrm>
          <a:solidFill>
            <a:srgbClr val="00FFFF"/>
          </a:solidFill>
        </p:spPr>
        <p:txBody>
          <a:bodyPr/>
          <a:lstStyle/>
          <a:p>
            <a:pPr algn="just"/>
            <a:r>
              <a:rPr lang="ru-RU" sz="1200" b="1" u="sng" dirty="0"/>
              <a:t>Безвозмездные перечисления</a:t>
            </a:r>
            <a:r>
              <a:rPr lang="ru-RU" sz="1200" dirty="0"/>
              <a:t> осуществляются в рамках безвозмездной помощи (содействия) Российской Федерации, под которой понимаются средства, товары, предоставляемые Российской Федерации, субъектам РФ, органам государственной власти и местного самоуправления, а также выполняемые для них работы и оказываемые им услуги в качестве гуманитарной или технической помощи (содействия) на безвозмездной основе иностранными государствами, их федеративными или муниципальными образованиями, международными и иностранными учреждениями или некоммерческими организациями </a:t>
            </a:r>
            <a:r>
              <a:rPr lang="ru-RU" sz="1200" dirty="0" smtClean="0"/>
              <a:t>.</a:t>
            </a:r>
          </a:p>
          <a:p>
            <a:r>
              <a:rPr lang="ru-RU" sz="1200" b="1" u="sng" dirty="0" smtClean="0"/>
              <a:t>Собственные (закрепленные) доходы</a:t>
            </a:r>
            <a:r>
              <a:rPr lang="ru-RU" sz="1200" dirty="0" smtClean="0"/>
              <a:t> - доходы, которые полностью или в твердо фиксированной доле (в %) на постоянной или договорной основе в установленном порядке поступают в соответствующий бюджет.</a:t>
            </a:r>
          </a:p>
          <a:p>
            <a:pPr algn="just"/>
            <a:r>
              <a:rPr lang="ru-RU" sz="1200" b="1" u="sng" dirty="0" smtClean="0"/>
              <a:t>Межбюджетные </a:t>
            </a:r>
            <a:r>
              <a:rPr lang="ru-RU" sz="1200" b="1" u="sng" dirty="0"/>
              <a:t>трансферты</a:t>
            </a:r>
            <a:r>
              <a:rPr lang="ru-RU" sz="1200" dirty="0"/>
              <a:t> - 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</a:p>
          <a:p>
            <a:pPr algn="just"/>
            <a:r>
              <a:rPr lang="ru-RU" sz="1200" b="1" u="sng" dirty="0"/>
              <a:t>Дотации</a:t>
            </a:r>
            <a:r>
              <a:rPr lang="ru-RU" sz="1200" dirty="0"/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использования;</a:t>
            </a:r>
          </a:p>
          <a:p>
            <a:pPr algn="just"/>
            <a:r>
              <a:rPr lang="ru-RU" sz="1200" b="1" u="sng" dirty="0"/>
              <a:t>Субвенция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финансового обеспечения расходных обязательств субъектов Российской Федерации и (или) муниципальных образований, возникающих при выполнении полномочий Российской Федерации, переданных для осуществления органам государственной власти субъектов Российской Федерации и (или) органам местного самоуправления в установленном порядке.</a:t>
            </a:r>
          </a:p>
          <a:p>
            <a:pPr algn="just"/>
            <a:r>
              <a:rPr lang="ru-RU" sz="1200" b="1" u="sng" dirty="0"/>
              <a:t>Субсидия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расходных обязательств, возникающих при выполнении полномочий органов государственной власти субъектов Российской Федерации по предметам ведения субъектов Российской Федерации и предметам совместного ведения Российской Федерации и субъектов Российской Федерации, и расходных обязательств по выполнению полномочий органов местного самоуправления по вопросам местного значения.</a:t>
            </a:r>
            <a:br>
              <a:rPr lang="ru-RU" sz="1200" dirty="0"/>
            </a:br>
            <a:r>
              <a:rPr lang="ru-RU" sz="1200" dirty="0"/>
              <a:t>Совокупность субсидий бюджетам субъектов Российской Федерации из федерального бюджета образует Федеральный фонд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9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2000250" y="1857375"/>
            <a:ext cx="5286375" cy="1569660"/>
          </a:xfrm>
          <a:prstGeom prst="rect">
            <a:avLst/>
          </a:prstGeom>
          <a:solidFill>
            <a:srgbClr val="7030A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rgbClr val="00FFFF"/>
                </a:solidFill>
                <a:latin typeface="Franklin Gothic Book" pitchFamily="34" charset="0"/>
              </a:rPr>
              <a:t>Информация подготовлена Администрацией поселка имени К.Либкнехта </a:t>
            </a:r>
            <a:r>
              <a:rPr lang="ru-RU" altLang="ru-RU" sz="2400" dirty="0">
                <a:solidFill>
                  <a:srgbClr val="00FFFF"/>
                </a:solidFill>
                <a:latin typeface="Franklin Gothic Book" pitchFamily="34" charset="0"/>
              </a:rPr>
              <a:t>Курчатовского района</a:t>
            </a:r>
          </a:p>
          <a:p>
            <a:pPr algn="ctr" eaLnBrk="1" hangingPunct="1"/>
            <a:endParaRPr lang="ru-RU" altLang="ru-RU" sz="2400" dirty="0">
              <a:solidFill>
                <a:srgbClr val="00FFF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85750"/>
            <a:ext cx="31908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642938" y="857250"/>
            <a:ext cx="20002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ДОХОДЫ –это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поступающие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 бюджет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6215063" y="857250"/>
            <a:ext cx="24288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РАСХОДЫ – 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выплачиваемые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из бюджета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1428750" y="4429125"/>
            <a:ext cx="6143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>
                <a:latin typeface="Univers"/>
              </a:rPr>
              <a:t>ДОХОДЫ&gt;РАСХОДОВ =ПРОФИЦИТ БЮДЖЕТА</a:t>
            </a:r>
          </a:p>
          <a:p>
            <a:pPr algn="ctr" eaLnBrk="1" hangingPunct="1"/>
            <a:endParaRPr lang="ru-RU" altLang="ru-RU">
              <a:latin typeface="Univers"/>
            </a:endParaRPr>
          </a:p>
          <a:p>
            <a:pPr algn="ctr" eaLnBrk="1" hangingPunct="1"/>
            <a:r>
              <a:rPr lang="ru-RU" altLang="ru-RU">
                <a:latin typeface="Univers"/>
              </a:rPr>
              <a:t>РАСХОДЫ  &gt; ДОХОДОВ= ДЕФИЦИТ БЮДЖЕТА</a:t>
            </a:r>
          </a:p>
        </p:txBody>
      </p:sp>
      <p:pic>
        <p:nvPicPr>
          <p:cNvPr id="3074" name="Picture 2" descr="C:\Documents and Settings\Inna\Рабочий стол\картинки\slid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Из каких поступлений формируется доходная часть бюджета муниципального образования «</a:t>
            </a:r>
            <a:r>
              <a:rPr lang="ru-RU" sz="1800" dirty="0">
                <a:effectLst/>
              </a:rPr>
              <a:t>городское поселение поселок  имени К. Либкнехта» Курчатовского муниципального района  Курской области</a:t>
            </a:r>
            <a:r>
              <a:rPr lang="ru-RU" sz="1800" dirty="0" smtClean="0"/>
              <a:t>»</a:t>
            </a:r>
            <a:endParaRPr lang="ru-RU" sz="1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4485347"/>
              </p:ext>
            </p:extLst>
          </p:nvPr>
        </p:nvGraphicFramePr>
        <p:xfrm>
          <a:off x="301752" y="1196752"/>
          <a:ext cx="85187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право 3"/>
          <p:cNvSpPr/>
          <p:nvPr/>
        </p:nvSpPr>
        <p:spPr>
          <a:xfrm rot="6756549">
            <a:off x="2483768" y="1916832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685909">
            <a:off x="6726692" y="191683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463988" y="193825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Inna\Рабочий стол\картинки\budjetdlgrazhdan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2778490"/>
              </p:ext>
            </p:extLst>
          </p:nvPr>
        </p:nvGraphicFramePr>
        <p:xfrm>
          <a:off x="755576" y="2132856"/>
          <a:ext cx="7776864" cy="3854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бюджета муниципального образования сформирована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2025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23740,117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4184476"/>
              </p:ext>
            </p:extLst>
          </p:nvPr>
        </p:nvGraphicFramePr>
        <p:xfrm>
          <a:off x="857224" y="2143116"/>
          <a:ext cx="7572375" cy="42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бюджета сформирована 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2026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23729,609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16473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7129351"/>
              </p:ext>
            </p:extLst>
          </p:nvPr>
        </p:nvGraphicFramePr>
        <p:xfrm>
          <a:off x="857224" y="2143116"/>
          <a:ext cx="7572375" cy="42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бюджета сформирована 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2027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24748,313 </a:t>
            </a:r>
            <a:r>
              <a:rPr lang="ru-RU" altLang="ru-RU" sz="2400" dirty="0" err="1" smtClean="0">
                <a:solidFill>
                  <a:srgbClr val="000000"/>
                </a:solidFill>
                <a:latin typeface="Franklin Gothic Book" pitchFamily="34" charset="0"/>
              </a:rPr>
              <a:t>тыс.руб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24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4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3295</TotalTime>
  <Words>2241</Words>
  <Application>Microsoft Office PowerPoint</Application>
  <PresentationFormat>Экран (4:3)</PresentationFormat>
  <Paragraphs>328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Из каких поступлений формируется доходная часть бюджета муниципального образования «городское поселение поселок  имени К. Либкнехта» Курчатовского муниципального района  Курской области»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Межбюджетные трансферты – основной вид безвозмездных перечислений</vt:lpstr>
      <vt:lpstr>Презентация PowerPoint</vt:lpstr>
      <vt:lpstr>Презентация PowerPoint</vt:lpstr>
      <vt:lpstr>Презентация PowerPoint</vt:lpstr>
      <vt:lpstr>понятие и типы расходных обязательств</vt:lpstr>
      <vt:lpstr>Удельный вес расходов в разрезе функциональной структуры в общем объёме бюджета муниципального образования  «городское поселение поселок  имени К. Либкнехта» Курчатовского муниципального района  Курской области» на 2025  год (23740,117тыс. руб.)</vt:lpstr>
      <vt:lpstr>Удельный вес расходов в разрезе функциональной структуры в общем объёме бюджета муниципального образования  «городское поселение поселок  имени К. Либкнехта» Курчатовского муниципального района  Курской области» на 2026   год (23,729,609 тыс. руб.)</vt:lpstr>
      <vt:lpstr>Удельный вес расходов в разрезе функциональной структуры в общем объёме бюджета муниципального образования  «городское поселение поселок  имени К. Либкнехта» Курчатовского муниципального района  Курской области» на 2027   год (24 748,313 тыс. руб.)</vt:lpstr>
      <vt:lpstr>Что такое муниципальные программы?</vt:lpstr>
      <vt:lpstr>Распределение бюджетных ассигнований по муниципальным программам муниципального образования «городское поселение поселок  имени К. Либкнехта» Курчатовского муниципального района  Курской области</vt:lpstr>
      <vt:lpstr>Спортивная жизнь</vt:lpstr>
      <vt:lpstr>Расходы на развитие физической культуры и спорта на 2025-2027 годы</vt:lpstr>
      <vt:lpstr>Культурная жизнь</vt:lpstr>
      <vt:lpstr>Расходы на культуру на 2025-2027  г.</vt:lpstr>
      <vt:lpstr>Презентация PowerPoint</vt:lpstr>
      <vt:lpstr>Дорожный фонд </vt:lpstr>
      <vt:lpstr>Сфера ЖКХ</vt:lpstr>
      <vt:lpstr>Презентация PowerPoint</vt:lpstr>
      <vt:lpstr>Формирование современной городской среды</vt:lpstr>
      <vt:lpstr>Резервный фонд</vt:lpstr>
      <vt:lpstr>Бюджетные ассигнования резервного фонда</vt:lpstr>
      <vt:lpstr>Презентация PowerPoint</vt:lpstr>
      <vt:lpstr>Основные показатели социально-экономического развития, используемые при составлении проекта бюджета муниципального образования</vt:lpstr>
      <vt:lpstr>Основные термины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Vera</dc:creator>
  <cp:lastModifiedBy>User</cp:lastModifiedBy>
  <cp:revision>345</cp:revision>
  <cp:lastPrinted>2015-11-24T06:45:12Z</cp:lastPrinted>
  <dcterms:modified xsi:type="dcterms:W3CDTF">2025-01-16T05:48:32Z</dcterms:modified>
</cp:coreProperties>
</file>